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Poppins" panose="00000500000000000000" pitchFamily="2" charset="0"/>
      <p:regular r:id="rId20"/>
      <p:bold r:id="rId21"/>
      <p:italic r:id="rId22"/>
      <p:boldItalic r:id="rId23"/>
    </p:embeddedFont>
    <p:embeddedFont>
      <p:font typeface="Poppins Bold" panose="00000800000000000000" pitchFamily="2" charset="0"/>
      <p:regular r:id="rId24"/>
      <p:bold r:id="rId25"/>
    </p:embeddedFont>
    <p:embeddedFont>
      <p:font typeface="Poppins Semi-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300" y="5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157110">
            <a:off x="7180642" y="8761295"/>
            <a:ext cx="6770596" cy="5924271"/>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path>
              </a:pathLst>
            </a:custGeom>
            <a:solidFill>
              <a:srgbClr val="4A425F"/>
            </a:solidFill>
          </p:spPr>
        </p:sp>
        <p:sp>
          <p:nvSpPr>
            <p:cNvPr id="4" name="TextBox 4"/>
            <p:cNvSpPr txBox="1"/>
            <p:nvPr/>
          </p:nvSpPr>
          <p:spPr>
            <a:xfrm>
              <a:off x="127000" y="273050"/>
              <a:ext cx="558800" cy="3873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36846" y="-285213"/>
            <a:ext cx="12634095" cy="10857425"/>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581814">
            <a:off x="6855142" y="-943454"/>
            <a:ext cx="11179407" cy="1054917"/>
            <a:chOff x="0" y="0"/>
            <a:chExt cx="1302038" cy="122864"/>
          </a:xfrm>
        </p:grpSpPr>
        <p:sp>
          <p:nvSpPr>
            <p:cNvPr id="9" name="Freeform 9"/>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path>
              </a:pathLst>
            </a:custGeom>
            <a:solidFill>
              <a:srgbClr val="7E43C8"/>
            </a:solidFill>
          </p:spPr>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1562082" y="0"/>
            <a:ext cx="6725918" cy="10572213"/>
            <a:chOff x="0" y="0"/>
            <a:chExt cx="14157706" cy="22253956"/>
          </a:xfrm>
        </p:grpSpPr>
        <p:sp>
          <p:nvSpPr>
            <p:cNvPr id="12" name="Freeform 12"/>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67963" r="-67963"/>
              </a:stretch>
            </a:blipFill>
          </p:spPr>
        </p:sp>
      </p:grpSp>
      <p:grpSp>
        <p:nvGrpSpPr>
          <p:cNvPr id="13" name="Group 13"/>
          <p:cNvGrpSpPr/>
          <p:nvPr/>
        </p:nvGrpSpPr>
        <p:grpSpPr>
          <a:xfrm rot="-3581814">
            <a:off x="6652857" y="2038929"/>
            <a:ext cx="12860510" cy="733671"/>
            <a:chOff x="0" y="0"/>
            <a:chExt cx="2153673" cy="122864"/>
          </a:xfrm>
        </p:grpSpPr>
        <p:sp>
          <p:nvSpPr>
            <p:cNvPr id="14" name="Freeform 14"/>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path>
              </a:pathLst>
            </a:custGeom>
            <a:solidFill>
              <a:srgbClr val="7E43C8"/>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5726975" y="8674198"/>
            <a:ext cx="14731324" cy="1413676"/>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613172">
            <a:off x="8021476" y="9666424"/>
            <a:ext cx="7207232" cy="691634"/>
            <a:chOff x="0" y="0"/>
            <a:chExt cx="1195869" cy="114760"/>
          </a:xfrm>
        </p:grpSpPr>
        <p:sp>
          <p:nvSpPr>
            <p:cNvPr id="20" name="Freeform 20"/>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path>
              </a:pathLst>
            </a:custGeom>
            <a:solidFill>
              <a:srgbClr val="AC6BFF"/>
            </a:solidFill>
          </p:spPr>
        </p:sp>
        <p:sp>
          <p:nvSpPr>
            <p:cNvPr id="21" name="TextBox 21"/>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
        <p:nvSpPr>
          <p:cNvPr id="23" name="Freeform 23"/>
          <p:cNvSpPr/>
          <p:nvPr/>
        </p:nvSpPr>
        <p:spPr>
          <a:xfrm>
            <a:off x="1368794" y="8291201"/>
            <a:ext cx="696876" cy="761991"/>
          </a:xfrm>
          <a:custGeom>
            <a:avLst/>
            <a:gdLst/>
            <a:ahLst/>
            <a:cxnLst/>
            <a:rect l="l" t="t" r="r" b="b"/>
            <a:pathLst>
              <a:path w="696876" h="761991">
                <a:moveTo>
                  <a:pt x="0" y="0"/>
                </a:moveTo>
                <a:lnTo>
                  <a:pt x="696876" y="0"/>
                </a:lnTo>
                <a:lnTo>
                  <a:pt x="696876" y="761991"/>
                </a:lnTo>
                <a:lnTo>
                  <a:pt x="0" y="761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2255428" y="8662671"/>
            <a:ext cx="4348047" cy="466691"/>
          </a:xfrm>
          <a:prstGeom prst="rect">
            <a:avLst/>
          </a:prstGeom>
        </p:spPr>
        <p:txBody>
          <a:bodyPr lIns="0" tIns="0" rIns="0" bIns="0" rtlCol="0" anchor="t">
            <a:spAutoFit/>
          </a:bodyPr>
          <a:lstStyle/>
          <a:p>
            <a:pPr>
              <a:lnSpc>
                <a:spcPts val="3490"/>
              </a:lnSpc>
            </a:pPr>
            <a:r>
              <a:rPr lang="en-US" sz="3061">
                <a:solidFill>
                  <a:srgbClr val="000000"/>
                </a:solidFill>
                <a:latin typeface="Poppins Semi-Bold"/>
              </a:rPr>
              <a:t>Week 2</a:t>
            </a:r>
          </a:p>
        </p:txBody>
      </p:sp>
      <p:sp>
        <p:nvSpPr>
          <p:cNvPr id="25" name="TextBox 25"/>
          <p:cNvSpPr txBox="1"/>
          <p:nvPr/>
        </p:nvSpPr>
        <p:spPr>
          <a:xfrm>
            <a:off x="2255428" y="8291196"/>
            <a:ext cx="4348047" cy="381000"/>
          </a:xfrm>
          <a:prstGeom prst="rect">
            <a:avLst/>
          </a:prstGeom>
        </p:spPr>
        <p:txBody>
          <a:bodyPr lIns="0" tIns="0" rIns="0" bIns="0" rtlCol="0" anchor="t">
            <a:spAutoFit/>
          </a:bodyPr>
          <a:lstStyle/>
          <a:p>
            <a:pPr>
              <a:lnSpc>
                <a:spcPts val="2849"/>
              </a:lnSpc>
            </a:pPr>
            <a:r>
              <a:rPr lang="en-US" sz="2499">
                <a:solidFill>
                  <a:srgbClr val="000000"/>
                </a:solidFill>
                <a:latin typeface="Poppins"/>
              </a:rPr>
              <a:t>28 Aug 2023 - 01 Sep 2023</a:t>
            </a:r>
          </a:p>
        </p:txBody>
      </p:sp>
      <p:sp>
        <p:nvSpPr>
          <p:cNvPr id="26" name="TextBox 26"/>
          <p:cNvSpPr txBox="1"/>
          <p:nvPr/>
        </p:nvSpPr>
        <p:spPr>
          <a:xfrm>
            <a:off x="1028700" y="3785383"/>
            <a:ext cx="8762544" cy="1251585"/>
          </a:xfrm>
          <a:prstGeom prst="rect">
            <a:avLst/>
          </a:prstGeom>
        </p:spPr>
        <p:txBody>
          <a:bodyPr lIns="0" tIns="0" rIns="0" bIns="0" rtlCol="0" anchor="t">
            <a:spAutoFit/>
          </a:bodyPr>
          <a:lstStyle/>
          <a:p>
            <a:pPr>
              <a:lnSpc>
                <a:spcPts val="9120"/>
              </a:lnSpc>
            </a:pPr>
            <a:r>
              <a:rPr lang="en-US" sz="8000">
                <a:solidFill>
                  <a:srgbClr val="000000"/>
                </a:solidFill>
                <a:latin typeface="Poppins Bold"/>
              </a:rPr>
              <a:t>Journey PPT</a:t>
            </a:r>
          </a:p>
        </p:txBody>
      </p:sp>
      <p:sp>
        <p:nvSpPr>
          <p:cNvPr id="27" name="TextBox 27"/>
          <p:cNvSpPr txBox="1"/>
          <p:nvPr/>
        </p:nvSpPr>
        <p:spPr>
          <a:xfrm>
            <a:off x="1028700" y="5133975"/>
            <a:ext cx="5555725" cy="531206"/>
          </a:xfrm>
          <a:prstGeom prst="rect">
            <a:avLst/>
          </a:prstGeom>
        </p:spPr>
        <p:txBody>
          <a:bodyPr lIns="0" tIns="0" rIns="0" bIns="0" rtlCol="0" anchor="t">
            <a:spAutoFit/>
          </a:bodyPr>
          <a:lstStyle/>
          <a:p>
            <a:pPr>
              <a:lnSpc>
                <a:spcPts val="3946"/>
              </a:lnSpc>
            </a:pPr>
            <a:r>
              <a:rPr lang="en-US" sz="3462" spc="148">
                <a:solidFill>
                  <a:srgbClr val="000000"/>
                </a:solidFill>
                <a:latin typeface="Poppins Semi-Bold"/>
              </a:rPr>
              <a:t>Tanishqa Aggarwal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682" y="1919914"/>
            <a:ext cx="15076636" cy="6447173"/>
          </a:xfrm>
          <a:custGeom>
            <a:avLst/>
            <a:gdLst/>
            <a:ahLst/>
            <a:cxnLst/>
            <a:rect l="l" t="t" r="r" b="b"/>
            <a:pathLst>
              <a:path w="15076636" h="6447173">
                <a:moveTo>
                  <a:pt x="0" y="0"/>
                </a:moveTo>
                <a:lnTo>
                  <a:pt x="15076636" y="0"/>
                </a:lnTo>
                <a:lnTo>
                  <a:pt x="15076636" y="6447172"/>
                </a:lnTo>
                <a:lnTo>
                  <a:pt x="0" y="6447172"/>
                </a:lnTo>
                <a:lnTo>
                  <a:pt x="0" y="0"/>
                </a:lnTo>
                <a:close/>
              </a:path>
            </a:pathLst>
          </a:custGeom>
          <a:blipFill>
            <a:blip r:embed="rId2"/>
            <a:stretch>
              <a:fillRect/>
            </a:stretch>
          </a:blipFill>
        </p:spPr>
      </p:sp>
      <p:sp>
        <p:nvSpPr>
          <p:cNvPr id="3" name="TextBox 3"/>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5</a:t>
            </a:r>
          </a:p>
          <a:p>
            <a:pPr algn="ctr">
              <a:lnSpc>
                <a:spcPts val="2874"/>
              </a:lnSpc>
            </a:pPr>
            <a:r>
              <a:rPr lang="en-US" sz="2499">
                <a:solidFill>
                  <a:srgbClr val="000000"/>
                </a:solidFill>
                <a:latin typeface="Poppins"/>
              </a:rPr>
              <a:t>1 Sep 2023</a:t>
            </a:r>
          </a:p>
        </p:txBody>
      </p:sp>
      <p:sp>
        <p:nvSpPr>
          <p:cNvPr id="4" name="TextBox 4"/>
          <p:cNvSpPr txBox="1"/>
          <p:nvPr/>
        </p:nvSpPr>
        <p:spPr>
          <a:xfrm>
            <a:off x="7855148" y="8816975"/>
            <a:ext cx="2577703" cy="441325"/>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oppins Bold"/>
              </a:rPr>
              <a:t>Sql</a:t>
            </a:r>
            <a:r>
              <a:rPr lang="en-US" sz="2499" dirty="0">
                <a:solidFill>
                  <a:srgbClr val="000000"/>
                </a:solidFill>
                <a:latin typeface="Poppins Bold"/>
              </a:rPr>
              <a:t> Commands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12176" y="1806108"/>
            <a:ext cx="11263648" cy="1990633"/>
          </a:xfrm>
          <a:custGeom>
            <a:avLst/>
            <a:gdLst/>
            <a:ahLst/>
            <a:cxnLst/>
            <a:rect l="l" t="t" r="r" b="b"/>
            <a:pathLst>
              <a:path w="11263648" h="1990633">
                <a:moveTo>
                  <a:pt x="0" y="0"/>
                </a:moveTo>
                <a:lnTo>
                  <a:pt x="11263648" y="0"/>
                </a:lnTo>
                <a:lnTo>
                  <a:pt x="11263648" y="1990634"/>
                </a:lnTo>
                <a:lnTo>
                  <a:pt x="0" y="1990634"/>
                </a:lnTo>
                <a:lnTo>
                  <a:pt x="0" y="0"/>
                </a:lnTo>
                <a:close/>
              </a:path>
            </a:pathLst>
          </a:custGeom>
          <a:blipFill>
            <a:blip r:embed="rId2"/>
            <a:stretch>
              <a:fillRect t="-127118"/>
            </a:stretch>
          </a:blipFill>
        </p:spPr>
      </p:sp>
      <p:sp>
        <p:nvSpPr>
          <p:cNvPr id="3" name="Freeform 3"/>
          <p:cNvSpPr/>
          <p:nvPr/>
        </p:nvSpPr>
        <p:spPr>
          <a:xfrm>
            <a:off x="3512176" y="4214659"/>
            <a:ext cx="11263648" cy="2159583"/>
          </a:xfrm>
          <a:custGeom>
            <a:avLst/>
            <a:gdLst/>
            <a:ahLst/>
            <a:cxnLst/>
            <a:rect l="l" t="t" r="r" b="b"/>
            <a:pathLst>
              <a:path w="11263648" h="2159583">
                <a:moveTo>
                  <a:pt x="0" y="0"/>
                </a:moveTo>
                <a:lnTo>
                  <a:pt x="11263648" y="0"/>
                </a:lnTo>
                <a:lnTo>
                  <a:pt x="11263648" y="2159583"/>
                </a:lnTo>
                <a:lnTo>
                  <a:pt x="0" y="2159583"/>
                </a:lnTo>
                <a:lnTo>
                  <a:pt x="0" y="0"/>
                </a:lnTo>
                <a:close/>
              </a:path>
            </a:pathLst>
          </a:custGeom>
          <a:blipFill>
            <a:blip r:embed="rId3"/>
            <a:stretch>
              <a:fillRect t="-125051"/>
            </a:stretch>
          </a:blipFill>
        </p:spPr>
      </p:sp>
      <p:sp>
        <p:nvSpPr>
          <p:cNvPr id="4" name="TextBox 4"/>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5</a:t>
            </a:r>
          </a:p>
          <a:p>
            <a:pPr algn="ctr">
              <a:lnSpc>
                <a:spcPts val="2874"/>
              </a:lnSpc>
            </a:pPr>
            <a:r>
              <a:rPr lang="en-US" sz="2499">
                <a:solidFill>
                  <a:srgbClr val="000000"/>
                </a:solidFill>
                <a:latin typeface="Poppins"/>
              </a:rPr>
              <a:t>1 Sep 2023</a:t>
            </a:r>
          </a:p>
        </p:txBody>
      </p:sp>
      <p:sp>
        <p:nvSpPr>
          <p:cNvPr id="5" name="TextBox 5"/>
          <p:cNvSpPr txBox="1"/>
          <p:nvPr/>
        </p:nvSpPr>
        <p:spPr>
          <a:xfrm>
            <a:off x="7855148" y="8816975"/>
            <a:ext cx="2577703" cy="441325"/>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oppins Bold"/>
              </a:rPr>
              <a:t>Sql</a:t>
            </a:r>
            <a:r>
              <a:rPr lang="en-US" sz="2499" dirty="0">
                <a:solidFill>
                  <a:srgbClr val="000000"/>
                </a:solidFill>
                <a:latin typeface="Poppins Bold"/>
              </a:rPr>
              <a:t> Commands</a:t>
            </a:r>
          </a:p>
        </p:txBody>
      </p:sp>
      <p:sp>
        <p:nvSpPr>
          <p:cNvPr id="6" name="Freeform 6"/>
          <p:cNvSpPr/>
          <p:nvPr/>
        </p:nvSpPr>
        <p:spPr>
          <a:xfrm>
            <a:off x="3512176" y="6749300"/>
            <a:ext cx="11263648" cy="1989560"/>
          </a:xfrm>
          <a:custGeom>
            <a:avLst/>
            <a:gdLst/>
            <a:ahLst/>
            <a:cxnLst/>
            <a:rect l="l" t="t" r="r" b="b"/>
            <a:pathLst>
              <a:path w="11263648" h="1989560">
                <a:moveTo>
                  <a:pt x="0" y="0"/>
                </a:moveTo>
                <a:lnTo>
                  <a:pt x="11263648" y="0"/>
                </a:lnTo>
                <a:lnTo>
                  <a:pt x="11263648" y="1989560"/>
                </a:lnTo>
                <a:lnTo>
                  <a:pt x="0" y="1989560"/>
                </a:lnTo>
                <a:lnTo>
                  <a:pt x="0" y="0"/>
                </a:lnTo>
                <a:close/>
              </a:path>
            </a:pathLst>
          </a:custGeom>
          <a:blipFill>
            <a:blip r:embed="rId4"/>
            <a:stretch>
              <a:fillRect t="-140065"/>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8514" y="1755102"/>
            <a:ext cx="9530971" cy="7034764"/>
          </a:xfrm>
          <a:custGeom>
            <a:avLst/>
            <a:gdLst/>
            <a:ahLst/>
            <a:cxnLst/>
            <a:rect l="l" t="t" r="r" b="b"/>
            <a:pathLst>
              <a:path w="9530971" h="7034764">
                <a:moveTo>
                  <a:pt x="0" y="0"/>
                </a:moveTo>
                <a:lnTo>
                  <a:pt x="9530972" y="0"/>
                </a:lnTo>
                <a:lnTo>
                  <a:pt x="9530972" y="7034765"/>
                </a:lnTo>
                <a:lnTo>
                  <a:pt x="0" y="7034765"/>
                </a:lnTo>
                <a:lnTo>
                  <a:pt x="0" y="0"/>
                </a:lnTo>
                <a:close/>
              </a:path>
            </a:pathLst>
          </a:custGeom>
          <a:blipFill>
            <a:blip r:embed="rId2"/>
            <a:stretch>
              <a:fillRect/>
            </a:stretch>
          </a:blipFill>
        </p:spPr>
      </p:sp>
      <p:sp>
        <p:nvSpPr>
          <p:cNvPr id="3" name="TextBox 3"/>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5</a:t>
            </a:r>
          </a:p>
          <a:p>
            <a:pPr algn="ctr">
              <a:lnSpc>
                <a:spcPts val="2874"/>
              </a:lnSpc>
            </a:pPr>
            <a:r>
              <a:rPr lang="en-US" sz="2499">
                <a:solidFill>
                  <a:srgbClr val="000000"/>
                </a:solidFill>
                <a:latin typeface="Poppins"/>
              </a:rPr>
              <a:t>1 Sep 2023</a:t>
            </a:r>
          </a:p>
        </p:txBody>
      </p:sp>
      <p:sp>
        <p:nvSpPr>
          <p:cNvPr id="4" name="TextBox 4"/>
          <p:cNvSpPr txBox="1"/>
          <p:nvPr/>
        </p:nvSpPr>
        <p:spPr>
          <a:xfrm>
            <a:off x="7855148" y="8816975"/>
            <a:ext cx="2577703" cy="441325"/>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oppins Bold"/>
              </a:rPr>
              <a:t>Sql</a:t>
            </a:r>
            <a:r>
              <a:rPr lang="en-US" sz="2499" dirty="0">
                <a:solidFill>
                  <a:srgbClr val="000000"/>
                </a:solidFill>
                <a:latin typeface="Poppins Bold"/>
              </a:rPr>
              <a:t> Commands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5</a:t>
            </a:r>
          </a:p>
          <a:p>
            <a:pPr algn="ctr">
              <a:lnSpc>
                <a:spcPts val="2874"/>
              </a:lnSpc>
            </a:pPr>
            <a:r>
              <a:rPr lang="en-US" sz="2499">
                <a:solidFill>
                  <a:srgbClr val="000000"/>
                </a:solidFill>
                <a:latin typeface="Poppins"/>
              </a:rPr>
              <a:t>1 Sep 2023</a:t>
            </a:r>
          </a:p>
        </p:txBody>
      </p:sp>
      <p:sp>
        <p:nvSpPr>
          <p:cNvPr id="3" name="TextBox 3"/>
          <p:cNvSpPr txBox="1"/>
          <p:nvPr/>
        </p:nvSpPr>
        <p:spPr>
          <a:xfrm>
            <a:off x="7855148" y="8883650"/>
            <a:ext cx="2577703" cy="441325"/>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oppins Bold"/>
              </a:rPr>
              <a:t>Sql</a:t>
            </a:r>
            <a:r>
              <a:rPr lang="en-US" sz="2499" dirty="0">
                <a:solidFill>
                  <a:srgbClr val="000000"/>
                </a:solidFill>
                <a:latin typeface="Poppins Bold"/>
              </a:rPr>
              <a:t> Commands</a:t>
            </a:r>
          </a:p>
        </p:txBody>
      </p:sp>
      <p:sp>
        <p:nvSpPr>
          <p:cNvPr id="4" name="Freeform 4"/>
          <p:cNvSpPr/>
          <p:nvPr/>
        </p:nvSpPr>
        <p:spPr>
          <a:xfrm>
            <a:off x="2415389" y="1755528"/>
            <a:ext cx="13457222" cy="7128122"/>
          </a:xfrm>
          <a:custGeom>
            <a:avLst/>
            <a:gdLst/>
            <a:ahLst/>
            <a:cxnLst/>
            <a:rect l="l" t="t" r="r" b="b"/>
            <a:pathLst>
              <a:path w="13457222" h="7128122">
                <a:moveTo>
                  <a:pt x="0" y="0"/>
                </a:moveTo>
                <a:lnTo>
                  <a:pt x="13457222" y="0"/>
                </a:lnTo>
                <a:lnTo>
                  <a:pt x="13457222" y="7128122"/>
                </a:lnTo>
                <a:lnTo>
                  <a:pt x="0" y="7128122"/>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78305"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6883717" y="-952979"/>
            <a:ext cx="11179407" cy="1054917"/>
            <a:chOff x="0" y="0"/>
            <a:chExt cx="1302038" cy="122864"/>
          </a:xfrm>
        </p:grpSpPr>
        <p:sp>
          <p:nvSpPr>
            <p:cNvPr id="6" name="Freeform 6"/>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562082" y="0"/>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99074" r="-36704"/>
              </a:stretch>
            </a:blipFill>
          </p:spPr>
        </p:sp>
      </p:grpSp>
      <p:grpSp>
        <p:nvGrpSpPr>
          <p:cNvPr id="10" name="Group 10"/>
          <p:cNvGrpSpPr/>
          <p:nvPr/>
        </p:nvGrpSpPr>
        <p:grpSpPr>
          <a:xfrm rot="-3581814">
            <a:off x="6662382" y="2048454"/>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5726975" y="8674198"/>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8021476" y="9666424"/>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3759925"/>
            <a:ext cx="8856955" cy="1945116"/>
          </a:xfrm>
          <a:prstGeom prst="rect">
            <a:avLst/>
          </a:prstGeom>
        </p:spPr>
        <p:txBody>
          <a:bodyPr lIns="0" tIns="0" rIns="0" bIns="0" rtlCol="0" anchor="t">
            <a:spAutoFit/>
          </a:bodyPr>
          <a:lstStyle/>
          <a:p>
            <a:pPr>
              <a:lnSpc>
                <a:spcPts val="14231"/>
              </a:lnSpc>
            </a:pPr>
            <a:r>
              <a:rPr lang="en-US" sz="12483" spc="-374">
                <a:solidFill>
                  <a:srgbClr val="000000"/>
                </a:solidFill>
                <a:latin typeface="Poppins Bold"/>
              </a:rPr>
              <a:t>Thank You</a:t>
            </a:r>
          </a:p>
        </p:txBody>
      </p:sp>
      <p:sp>
        <p:nvSpPr>
          <p:cNvPr id="20" name="Freeform 20"/>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37933"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254897" y="-285213"/>
            <a:ext cx="7028317" cy="11047543"/>
            <a:chOff x="0" y="0"/>
            <a:chExt cx="14157706" cy="22253956"/>
          </a:xfrm>
        </p:grpSpPr>
        <p:sp>
          <p:nvSpPr>
            <p:cNvPr id="6" name="Freeform 6"/>
            <p:cNvSpPr/>
            <p:nvPr/>
          </p:nvSpPr>
          <p:spPr>
            <a:xfrm>
              <a:off x="0" y="0"/>
              <a:ext cx="14157706" cy="22253956"/>
            </a:xfrm>
            <a:custGeom>
              <a:avLst/>
              <a:gdLst/>
              <a:ahLst/>
              <a:cxnLst/>
              <a:rect l="l" t="t" r="r" b="b"/>
              <a:pathLst>
                <a:path w="14157706" h="22253956">
                  <a:moveTo>
                    <a:pt x="0" y="0"/>
                  </a:moveTo>
                  <a:lnTo>
                    <a:pt x="0" y="22253956"/>
                  </a:lnTo>
                  <a:lnTo>
                    <a:pt x="7833995" y="22253956"/>
                  </a:lnTo>
                  <a:lnTo>
                    <a:pt x="14157706" y="11206226"/>
                  </a:lnTo>
                  <a:lnTo>
                    <a:pt x="7614920" y="0"/>
                  </a:lnTo>
                  <a:close/>
                </a:path>
              </a:pathLst>
            </a:custGeom>
            <a:blipFill>
              <a:blip r:embed="rId2"/>
              <a:stretch>
                <a:fillRect l="-113050" r="-22876"/>
              </a:stretch>
            </a:blipFill>
          </p:spPr>
        </p:sp>
      </p:grpSp>
      <p:grpSp>
        <p:nvGrpSpPr>
          <p:cNvPr id="7" name="Group 7"/>
          <p:cNvGrpSpPr/>
          <p:nvPr/>
        </p:nvGrpSpPr>
        <p:grpSpPr>
          <a:xfrm rot="-7224364">
            <a:off x="2912941" y="568107"/>
            <a:ext cx="7720959" cy="1046430"/>
            <a:chOff x="0" y="0"/>
            <a:chExt cx="889693" cy="120581"/>
          </a:xfrm>
        </p:grpSpPr>
        <p:sp>
          <p:nvSpPr>
            <p:cNvPr id="8" name="Freeform 8"/>
            <p:cNvSpPr/>
            <p:nvPr/>
          </p:nvSpPr>
          <p:spPr>
            <a:xfrm>
              <a:off x="0" y="0"/>
              <a:ext cx="889693" cy="120581"/>
            </a:xfrm>
            <a:custGeom>
              <a:avLst/>
              <a:gdLst/>
              <a:ahLst/>
              <a:cxnLst/>
              <a:rect l="l" t="t" r="r" b="b"/>
              <a:pathLst>
                <a:path w="889693" h="120581">
                  <a:moveTo>
                    <a:pt x="686493" y="0"/>
                  </a:moveTo>
                  <a:lnTo>
                    <a:pt x="0" y="0"/>
                  </a:lnTo>
                  <a:lnTo>
                    <a:pt x="203200" y="120581"/>
                  </a:lnTo>
                  <a:lnTo>
                    <a:pt x="889693" y="120581"/>
                  </a:lnTo>
                  <a:lnTo>
                    <a:pt x="686493" y="0"/>
                  </a:lnTo>
                </a:path>
              </a:pathLst>
            </a:custGeom>
            <a:solidFill>
              <a:srgbClr val="7E43C8"/>
            </a:solidFill>
          </p:spPr>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224364">
            <a:off x="304671" y="2808211"/>
            <a:ext cx="10938553" cy="648686"/>
            <a:chOff x="0" y="0"/>
            <a:chExt cx="2033314" cy="120581"/>
          </a:xfrm>
        </p:grpSpPr>
        <p:sp>
          <p:nvSpPr>
            <p:cNvPr id="11" name="Freeform 11"/>
            <p:cNvSpPr/>
            <p:nvPr/>
          </p:nvSpPr>
          <p:spPr>
            <a:xfrm>
              <a:off x="0" y="0"/>
              <a:ext cx="2033314" cy="120581"/>
            </a:xfrm>
            <a:custGeom>
              <a:avLst/>
              <a:gdLst/>
              <a:ahLst/>
              <a:cxnLst/>
              <a:rect l="l" t="t" r="r" b="b"/>
              <a:pathLst>
                <a:path w="2033314" h="120581">
                  <a:moveTo>
                    <a:pt x="1830114" y="0"/>
                  </a:moveTo>
                  <a:lnTo>
                    <a:pt x="0" y="0"/>
                  </a:lnTo>
                  <a:lnTo>
                    <a:pt x="203200" y="120581"/>
                  </a:lnTo>
                  <a:lnTo>
                    <a:pt x="2033314" y="120581"/>
                  </a:lnTo>
                  <a:lnTo>
                    <a:pt x="1830114" y="0"/>
                  </a:lnTo>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99169">
            <a:off x="-24968" y="7412142"/>
            <a:ext cx="11909220" cy="1453350"/>
            <a:chOff x="0" y="0"/>
            <a:chExt cx="967265" cy="118041"/>
          </a:xfrm>
        </p:grpSpPr>
        <p:sp>
          <p:nvSpPr>
            <p:cNvPr id="14" name="Freeform 14"/>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7199169">
            <a:off x="4230388" y="9049570"/>
            <a:ext cx="5785190" cy="706000"/>
            <a:chOff x="0" y="0"/>
            <a:chExt cx="967265" cy="118041"/>
          </a:xfrm>
        </p:grpSpPr>
        <p:sp>
          <p:nvSpPr>
            <p:cNvPr id="17" name="Freeform 17"/>
            <p:cNvSpPr/>
            <p:nvPr/>
          </p:nvSpPr>
          <p:spPr>
            <a:xfrm>
              <a:off x="0" y="0"/>
              <a:ext cx="967265" cy="118041"/>
            </a:xfrm>
            <a:custGeom>
              <a:avLst/>
              <a:gdLst/>
              <a:ahLst/>
              <a:cxnLst/>
              <a:rect l="l" t="t" r="r" b="b"/>
              <a:pathLst>
                <a:path w="967265" h="118041">
                  <a:moveTo>
                    <a:pt x="203200" y="0"/>
                  </a:moveTo>
                  <a:lnTo>
                    <a:pt x="967265" y="0"/>
                  </a:lnTo>
                  <a:lnTo>
                    <a:pt x="764065" y="118041"/>
                  </a:lnTo>
                  <a:lnTo>
                    <a:pt x="0" y="118041"/>
                  </a:lnTo>
                  <a:lnTo>
                    <a:pt x="203200" y="0"/>
                  </a:lnTo>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631131" y="367513"/>
            <a:ext cx="5628169" cy="1095375"/>
          </a:xfrm>
          <a:prstGeom prst="rect">
            <a:avLst/>
          </a:prstGeom>
        </p:spPr>
        <p:txBody>
          <a:bodyPr lIns="0" tIns="0" rIns="0" bIns="0" rtlCol="0" anchor="t">
            <a:spAutoFit/>
          </a:bodyPr>
          <a:lstStyle/>
          <a:p>
            <a:pPr algn="r">
              <a:lnSpc>
                <a:spcPts val="8400"/>
              </a:lnSpc>
              <a:spcBef>
                <a:spcPct val="0"/>
              </a:spcBef>
            </a:pPr>
            <a:r>
              <a:rPr lang="en-US" sz="6000">
                <a:solidFill>
                  <a:srgbClr val="000000"/>
                </a:solidFill>
                <a:latin typeface="Poppins Bold"/>
              </a:rPr>
              <a:t>Day 1</a:t>
            </a:r>
          </a:p>
        </p:txBody>
      </p:sp>
      <p:sp>
        <p:nvSpPr>
          <p:cNvPr id="20" name="TextBox 20"/>
          <p:cNvSpPr txBox="1"/>
          <p:nvPr/>
        </p:nvSpPr>
        <p:spPr>
          <a:xfrm>
            <a:off x="8917893" y="2990194"/>
            <a:ext cx="8341407" cy="1133475"/>
          </a:xfrm>
          <a:prstGeom prst="rect">
            <a:avLst/>
          </a:prstGeom>
        </p:spPr>
        <p:txBody>
          <a:bodyPr lIns="0" tIns="0" rIns="0" bIns="0" rtlCol="0" anchor="t">
            <a:spAutoFit/>
          </a:bodyPr>
          <a:lstStyle/>
          <a:p>
            <a:pPr algn="just">
              <a:lnSpc>
                <a:spcPts val="2999"/>
              </a:lnSpc>
            </a:pPr>
            <a:r>
              <a:rPr lang="en-US" sz="2499">
                <a:solidFill>
                  <a:srgbClr val="000000"/>
                </a:solidFill>
                <a:latin typeface="Poppins"/>
              </a:rPr>
              <a:t>We implemented a CI/CD Workflow for a Spring Boot Application using Azure Boards, Azure, Git, Maven, Docker, Github, Github Actions.</a:t>
            </a:r>
          </a:p>
        </p:txBody>
      </p:sp>
      <p:sp>
        <p:nvSpPr>
          <p:cNvPr id="21" name="TextBox 21"/>
          <p:cNvSpPr txBox="1"/>
          <p:nvPr/>
        </p:nvSpPr>
        <p:spPr>
          <a:xfrm>
            <a:off x="15323840" y="1396213"/>
            <a:ext cx="193546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28 Aug 2023</a:t>
            </a:r>
          </a:p>
        </p:txBody>
      </p:sp>
      <p:sp>
        <p:nvSpPr>
          <p:cNvPr id="22" name="TextBox 22"/>
          <p:cNvSpPr txBox="1"/>
          <p:nvPr/>
        </p:nvSpPr>
        <p:spPr>
          <a:xfrm>
            <a:off x="9535108" y="2041857"/>
            <a:ext cx="7724192" cy="809625"/>
          </a:xfrm>
          <a:prstGeom prst="rect">
            <a:avLst/>
          </a:prstGeom>
        </p:spPr>
        <p:txBody>
          <a:bodyPr lIns="0" tIns="0" rIns="0" bIns="0" rtlCol="0" anchor="t">
            <a:spAutoFit/>
          </a:bodyPr>
          <a:lstStyle/>
          <a:p>
            <a:pPr algn="r">
              <a:lnSpc>
                <a:spcPts val="6299"/>
              </a:lnSpc>
              <a:spcBef>
                <a:spcPct val="0"/>
              </a:spcBef>
            </a:pPr>
            <a:r>
              <a:rPr lang="en-US" sz="4500">
                <a:solidFill>
                  <a:srgbClr val="000000"/>
                </a:solidFill>
                <a:latin typeface="Poppins Bold"/>
              </a:rPr>
              <a:t>Case Study Assessment</a:t>
            </a:r>
          </a:p>
        </p:txBody>
      </p:sp>
      <p:sp>
        <p:nvSpPr>
          <p:cNvPr id="23" name="TextBox 23"/>
          <p:cNvSpPr txBox="1"/>
          <p:nvPr/>
        </p:nvSpPr>
        <p:spPr>
          <a:xfrm>
            <a:off x="9535108" y="4060168"/>
            <a:ext cx="7724192" cy="625475"/>
          </a:xfrm>
          <a:prstGeom prst="rect">
            <a:avLst/>
          </a:prstGeom>
        </p:spPr>
        <p:txBody>
          <a:bodyPr lIns="0" tIns="0" rIns="0" bIns="0" rtlCol="0" anchor="t">
            <a:spAutoFit/>
          </a:bodyPr>
          <a:lstStyle/>
          <a:p>
            <a:pPr algn="r">
              <a:lnSpc>
                <a:spcPts val="4899"/>
              </a:lnSpc>
              <a:spcBef>
                <a:spcPct val="0"/>
              </a:spcBef>
            </a:pPr>
            <a:r>
              <a:rPr lang="en-US" sz="3499">
                <a:solidFill>
                  <a:srgbClr val="000000"/>
                </a:solidFill>
                <a:latin typeface="Poppins Bold"/>
              </a:rPr>
              <a:t>Activities</a:t>
            </a:r>
          </a:p>
        </p:txBody>
      </p:sp>
      <p:sp>
        <p:nvSpPr>
          <p:cNvPr id="24" name="TextBox 24"/>
          <p:cNvSpPr txBox="1"/>
          <p:nvPr/>
        </p:nvSpPr>
        <p:spPr>
          <a:xfrm>
            <a:off x="8917893" y="4828519"/>
            <a:ext cx="8341407" cy="4476750"/>
          </a:xfrm>
          <a:prstGeom prst="rect">
            <a:avLst/>
          </a:prstGeom>
        </p:spPr>
        <p:txBody>
          <a:bodyPr lIns="0" tIns="0" rIns="0" bIns="0" rtlCol="0" anchor="t">
            <a:spAutoFit/>
          </a:bodyPr>
          <a:lstStyle/>
          <a:p>
            <a:pPr marL="539749" lvl="1" indent="-269875" algn="just">
              <a:lnSpc>
                <a:spcPts val="2999"/>
              </a:lnSpc>
              <a:buFont typeface="Arial"/>
              <a:buChar char="•"/>
            </a:pPr>
            <a:r>
              <a:rPr lang="en-US" sz="2499">
                <a:solidFill>
                  <a:srgbClr val="000000"/>
                </a:solidFill>
                <a:latin typeface="Poppins"/>
              </a:rPr>
              <a:t>Project Management Setup</a:t>
            </a:r>
          </a:p>
          <a:p>
            <a:pPr marL="539749" lvl="1" indent="-269875" algn="just">
              <a:lnSpc>
                <a:spcPts val="2999"/>
              </a:lnSpc>
              <a:buFont typeface="Arial"/>
              <a:buChar char="•"/>
            </a:pPr>
            <a:r>
              <a:rPr lang="en-US" sz="2499">
                <a:solidFill>
                  <a:srgbClr val="000000"/>
                </a:solidFill>
                <a:latin typeface="Poppins"/>
              </a:rPr>
              <a:t>GitHub Repository and Feature Branching</a:t>
            </a:r>
          </a:p>
          <a:p>
            <a:pPr marL="539749" lvl="1" indent="-269875" algn="just">
              <a:lnSpc>
                <a:spcPts val="2999"/>
              </a:lnSpc>
              <a:buFont typeface="Arial"/>
              <a:buChar char="•"/>
            </a:pPr>
            <a:r>
              <a:rPr lang="en-US" sz="2499">
                <a:solidFill>
                  <a:srgbClr val="000000"/>
                </a:solidFill>
                <a:latin typeface="Poppins"/>
              </a:rPr>
              <a:t>Azure VM Configuration</a:t>
            </a:r>
          </a:p>
          <a:p>
            <a:pPr marL="539749" lvl="1" indent="-269875" algn="just">
              <a:lnSpc>
                <a:spcPts val="2999"/>
              </a:lnSpc>
              <a:buFont typeface="Arial"/>
              <a:buChar char="•"/>
            </a:pPr>
            <a:r>
              <a:rPr lang="en-US" sz="2499">
                <a:solidFill>
                  <a:srgbClr val="000000"/>
                </a:solidFill>
                <a:latin typeface="Poppins"/>
              </a:rPr>
              <a:t>Maven-Based Build Process</a:t>
            </a:r>
          </a:p>
          <a:p>
            <a:pPr marL="539749" lvl="1" indent="-269875" algn="just">
              <a:lnSpc>
                <a:spcPts val="2999"/>
              </a:lnSpc>
              <a:buFont typeface="Arial"/>
              <a:buChar char="•"/>
            </a:pPr>
            <a:r>
              <a:rPr lang="en-US" sz="2499">
                <a:solidFill>
                  <a:srgbClr val="000000"/>
                </a:solidFill>
                <a:latin typeface="Poppins"/>
              </a:rPr>
              <a:t>Prometheus Monitoring Integration</a:t>
            </a:r>
          </a:p>
          <a:p>
            <a:pPr marL="539749" lvl="1" indent="-269875" algn="just">
              <a:lnSpc>
                <a:spcPts val="2999"/>
              </a:lnSpc>
              <a:buFont typeface="Arial"/>
              <a:buChar char="•"/>
            </a:pPr>
            <a:r>
              <a:rPr lang="en-US" sz="2499">
                <a:solidFill>
                  <a:srgbClr val="000000"/>
                </a:solidFill>
                <a:latin typeface="Poppins"/>
              </a:rPr>
              <a:t>Docker Containerization</a:t>
            </a:r>
          </a:p>
          <a:p>
            <a:pPr marL="539749" lvl="1" indent="-269875" algn="just">
              <a:lnSpc>
                <a:spcPts val="2999"/>
              </a:lnSpc>
              <a:buFont typeface="Arial"/>
              <a:buChar char="•"/>
            </a:pPr>
            <a:r>
              <a:rPr lang="en-US" sz="2499">
                <a:solidFill>
                  <a:srgbClr val="000000"/>
                </a:solidFill>
                <a:latin typeface="Poppins"/>
              </a:rPr>
              <a:t>Azure Web App Configuration</a:t>
            </a:r>
          </a:p>
          <a:p>
            <a:pPr marL="539749" lvl="1" indent="-269875" algn="just">
              <a:lnSpc>
                <a:spcPts val="2999"/>
              </a:lnSpc>
              <a:buFont typeface="Arial"/>
              <a:buChar char="•"/>
            </a:pPr>
            <a:r>
              <a:rPr lang="en-US" sz="2499">
                <a:solidFill>
                  <a:srgbClr val="000000"/>
                </a:solidFill>
                <a:latin typeface="Poppins"/>
              </a:rPr>
              <a:t>Pull Request Collaboration</a:t>
            </a:r>
          </a:p>
          <a:p>
            <a:pPr marL="539749" lvl="1" indent="-269875" algn="just">
              <a:lnSpc>
                <a:spcPts val="2999"/>
              </a:lnSpc>
              <a:buFont typeface="Arial"/>
              <a:buChar char="•"/>
            </a:pPr>
            <a:r>
              <a:rPr lang="en-US" sz="2499">
                <a:solidFill>
                  <a:srgbClr val="000000"/>
                </a:solidFill>
                <a:latin typeface="Poppins"/>
              </a:rPr>
              <a:t>GitHub Actions Workflow Implementation</a:t>
            </a:r>
          </a:p>
          <a:p>
            <a:pPr marL="539749" lvl="1" indent="-269875" algn="just">
              <a:lnSpc>
                <a:spcPts val="2999"/>
              </a:lnSpc>
              <a:buFont typeface="Arial"/>
              <a:buChar char="•"/>
            </a:pPr>
            <a:r>
              <a:rPr lang="en-US" sz="2499">
                <a:solidFill>
                  <a:srgbClr val="000000"/>
                </a:solidFill>
                <a:latin typeface="Poppins"/>
              </a:rPr>
              <a:t>Local Testing of Azure Web App</a:t>
            </a:r>
          </a:p>
          <a:p>
            <a:pPr marL="539749" lvl="1" indent="-269875" algn="just">
              <a:lnSpc>
                <a:spcPts val="2999"/>
              </a:lnSpc>
              <a:buFont typeface="Arial"/>
              <a:buChar char="•"/>
            </a:pPr>
            <a:r>
              <a:rPr lang="en-US" sz="2499">
                <a:solidFill>
                  <a:srgbClr val="000000"/>
                </a:solidFill>
                <a:latin typeface="Poppins"/>
              </a:rPr>
              <a:t>Azure Boards Task and Sprint Closure</a:t>
            </a:r>
          </a:p>
          <a:p>
            <a:pPr marL="539749" lvl="1" indent="-269875" algn="just">
              <a:lnSpc>
                <a:spcPts val="2999"/>
              </a:lnSpc>
              <a:buFont typeface="Arial"/>
              <a:buChar char="•"/>
            </a:pPr>
            <a:r>
              <a:rPr lang="en-US" sz="2499">
                <a:solidFill>
                  <a:srgbClr val="000000"/>
                </a:solidFill>
                <a:latin typeface="Poppins"/>
              </a:rPr>
              <a:t>Project Closure and Reflection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47096" y="4247536"/>
            <a:ext cx="21982192" cy="12319735"/>
            <a:chOff x="0" y="0"/>
            <a:chExt cx="1450285" cy="812800"/>
          </a:xfrm>
        </p:grpSpPr>
        <p:sp>
          <p:nvSpPr>
            <p:cNvPr id="3" name="Freeform 3"/>
            <p:cNvSpPr/>
            <p:nvPr/>
          </p:nvSpPr>
          <p:spPr>
            <a:xfrm>
              <a:off x="0" y="0"/>
              <a:ext cx="1450285" cy="812800"/>
            </a:xfrm>
            <a:custGeom>
              <a:avLst/>
              <a:gdLst/>
              <a:ahLst/>
              <a:cxnLst/>
              <a:rect l="l" t="t" r="r" b="b"/>
              <a:pathLst>
                <a:path w="1450285" h="812800">
                  <a:moveTo>
                    <a:pt x="725143" y="0"/>
                  </a:moveTo>
                  <a:cubicBezTo>
                    <a:pt x="324657" y="0"/>
                    <a:pt x="0" y="181951"/>
                    <a:pt x="0" y="406400"/>
                  </a:cubicBezTo>
                  <a:cubicBezTo>
                    <a:pt x="0" y="630849"/>
                    <a:pt x="324657" y="812800"/>
                    <a:pt x="725143" y="812800"/>
                  </a:cubicBezTo>
                  <a:cubicBezTo>
                    <a:pt x="1125628" y="812800"/>
                    <a:pt x="1450285" y="630849"/>
                    <a:pt x="1450285" y="406400"/>
                  </a:cubicBezTo>
                  <a:cubicBezTo>
                    <a:pt x="1450285" y="181951"/>
                    <a:pt x="1125628" y="0"/>
                    <a:pt x="725143" y="0"/>
                  </a:cubicBezTo>
                </a:path>
              </a:pathLst>
            </a:custGeom>
            <a:solidFill>
              <a:srgbClr val="4A425F"/>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39570" y="4575939"/>
            <a:ext cx="2148940" cy="21489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676734" y="4575939"/>
            <a:ext cx="2148940" cy="21489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48861" y="3501469"/>
            <a:ext cx="2148940" cy="21489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67443" y="3501469"/>
            <a:ext cx="2148940" cy="21489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72184" y="3173066"/>
            <a:ext cx="2148940" cy="21489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809017" y="4942732"/>
            <a:ext cx="1415354" cy="1415354"/>
          </a:xfrm>
          <a:custGeom>
            <a:avLst/>
            <a:gdLst/>
            <a:ahLst/>
            <a:cxnLst/>
            <a:rect l="l" t="t" r="r" b="b"/>
            <a:pathLst>
              <a:path w="1415354" h="1415354">
                <a:moveTo>
                  <a:pt x="0" y="0"/>
                </a:moveTo>
                <a:lnTo>
                  <a:pt x="1415354" y="0"/>
                </a:lnTo>
                <a:lnTo>
                  <a:pt x="1415354" y="1415354"/>
                </a:lnTo>
                <a:lnTo>
                  <a:pt x="0" y="1415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5121155" y="3873763"/>
            <a:ext cx="1404351" cy="1404351"/>
          </a:xfrm>
          <a:custGeom>
            <a:avLst/>
            <a:gdLst/>
            <a:ahLst/>
            <a:cxnLst/>
            <a:rect l="l" t="t" r="r" b="b"/>
            <a:pathLst>
              <a:path w="1404351" h="1404351">
                <a:moveTo>
                  <a:pt x="0" y="0"/>
                </a:moveTo>
                <a:lnTo>
                  <a:pt x="1404351" y="0"/>
                </a:lnTo>
                <a:lnTo>
                  <a:pt x="1404351" y="1404351"/>
                </a:lnTo>
                <a:lnTo>
                  <a:pt x="0" y="14043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8360861" y="3501469"/>
            <a:ext cx="1543522" cy="1441264"/>
          </a:xfrm>
          <a:custGeom>
            <a:avLst/>
            <a:gdLst/>
            <a:ahLst/>
            <a:cxnLst/>
            <a:rect l="l" t="t" r="r" b="b"/>
            <a:pathLst>
              <a:path w="1543522" h="1441264">
                <a:moveTo>
                  <a:pt x="0" y="0"/>
                </a:moveTo>
                <a:lnTo>
                  <a:pt x="1543522" y="0"/>
                </a:lnTo>
                <a:lnTo>
                  <a:pt x="1543522" y="1441263"/>
                </a:lnTo>
                <a:lnTo>
                  <a:pt x="0" y="1441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1724807" y="3873763"/>
            <a:ext cx="1448243" cy="1448243"/>
          </a:xfrm>
          <a:custGeom>
            <a:avLst/>
            <a:gdLst/>
            <a:ahLst/>
            <a:cxnLst/>
            <a:rect l="l" t="t" r="r" b="b"/>
            <a:pathLst>
              <a:path w="1448243" h="1448243">
                <a:moveTo>
                  <a:pt x="0" y="0"/>
                </a:moveTo>
                <a:lnTo>
                  <a:pt x="1448244" y="0"/>
                </a:lnTo>
                <a:lnTo>
                  <a:pt x="1448244" y="1448244"/>
                </a:lnTo>
                <a:lnTo>
                  <a:pt x="0" y="1448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15019956" y="4942732"/>
            <a:ext cx="1462497" cy="1462497"/>
          </a:xfrm>
          <a:custGeom>
            <a:avLst/>
            <a:gdLst/>
            <a:ahLst/>
            <a:cxnLst/>
            <a:rect l="l" t="t" r="r" b="b"/>
            <a:pathLst>
              <a:path w="1462497" h="1462497">
                <a:moveTo>
                  <a:pt x="0" y="0"/>
                </a:moveTo>
                <a:lnTo>
                  <a:pt x="1462496" y="0"/>
                </a:lnTo>
                <a:lnTo>
                  <a:pt x="1462496" y="1462497"/>
                </a:lnTo>
                <a:lnTo>
                  <a:pt x="0" y="14624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TextBox 25"/>
          <p:cNvSpPr txBox="1"/>
          <p:nvPr/>
        </p:nvSpPr>
        <p:spPr>
          <a:xfrm>
            <a:off x="5638461" y="990600"/>
            <a:ext cx="6837263"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2</a:t>
            </a:r>
          </a:p>
          <a:p>
            <a:pPr algn="ctr">
              <a:lnSpc>
                <a:spcPts val="2874"/>
              </a:lnSpc>
            </a:pPr>
            <a:r>
              <a:rPr lang="en-US" sz="2499">
                <a:solidFill>
                  <a:srgbClr val="000000"/>
                </a:solidFill>
                <a:latin typeface="Poppins"/>
              </a:rPr>
              <a:t>29 Aug 2023</a:t>
            </a:r>
          </a:p>
        </p:txBody>
      </p:sp>
      <p:sp>
        <p:nvSpPr>
          <p:cNvPr id="26" name="TextBox 26"/>
          <p:cNvSpPr txBox="1"/>
          <p:nvPr/>
        </p:nvSpPr>
        <p:spPr>
          <a:xfrm>
            <a:off x="1180104" y="6954161"/>
            <a:ext cx="2673180" cy="588848"/>
          </a:xfrm>
          <a:prstGeom prst="rect">
            <a:avLst/>
          </a:prstGeom>
        </p:spPr>
        <p:txBody>
          <a:bodyPr lIns="0" tIns="0" rIns="0" bIns="0" rtlCol="0" anchor="t">
            <a:spAutoFit/>
          </a:bodyPr>
          <a:lstStyle/>
          <a:p>
            <a:pPr algn="ctr">
              <a:lnSpc>
                <a:spcPts val="2261"/>
              </a:lnSpc>
            </a:pPr>
            <a:r>
              <a:rPr lang="en-US" sz="1966" spc="-58">
                <a:solidFill>
                  <a:srgbClr val="FFFFFF"/>
                </a:solidFill>
                <a:latin typeface="Poppins Bold"/>
              </a:rPr>
              <a:t>Database Management System</a:t>
            </a:r>
          </a:p>
        </p:txBody>
      </p:sp>
      <p:sp>
        <p:nvSpPr>
          <p:cNvPr id="27" name="TextBox 27"/>
          <p:cNvSpPr txBox="1"/>
          <p:nvPr/>
        </p:nvSpPr>
        <p:spPr>
          <a:xfrm>
            <a:off x="4607203" y="5958659"/>
            <a:ext cx="2432255" cy="588848"/>
          </a:xfrm>
          <a:prstGeom prst="rect">
            <a:avLst/>
          </a:prstGeom>
        </p:spPr>
        <p:txBody>
          <a:bodyPr lIns="0" tIns="0" rIns="0" bIns="0" rtlCol="0" anchor="t">
            <a:spAutoFit/>
          </a:bodyPr>
          <a:lstStyle/>
          <a:p>
            <a:pPr algn="ctr">
              <a:lnSpc>
                <a:spcPts val="2261"/>
              </a:lnSpc>
            </a:pPr>
            <a:r>
              <a:rPr lang="en-US" sz="1966" spc="-58">
                <a:solidFill>
                  <a:srgbClr val="FFFFFF"/>
                </a:solidFill>
                <a:latin typeface="Poppins Bold"/>
              </a:rPr>
              <a:t>Entity-Relationship Dioagram</a:t>
            </a:r>
          </a:p>
        </p:txBody>
      </p:sp>
      <p:sp>
        <p:nvSpPr>
          <p:cNvPr id="28" name="TextBox 28"/>
          <p:cNvSpPr txBox="1"/>
          <p:nvPr/>
        </p:nvSpPr>
        <p:spPr>
          <a:xfrm>
            <a:off x="10904924" y="6019418"/>
            <a:ext cx="3141601" cy="305429"/>
          </a:xfrm>
          <a:prstGeom prst="rect">
            <a:avLst/>
          </a:prstGeom>
        </p:spPr>
        <p:txBody>
          <a:bodyPr lIns="0" tIns="0" rIns="0" bIns="0" rtlCol="0" anchor="t">
            <a:spAutoFit/>
          </a:bodyPr>
          <a:lstStyle/>
          <a:p>
            <a:pPr algn="ctr">
              <a:lnSpc>
                <a:spcPts val="2261"/>
              </a:lnSpc>
            </a:pPr>
            <a:r>
              <a:rPr lang="en-US" sz="1966" spc="-58">
                <a:solidFill>
                  <a:srgbClr val="FFFFFF"/>
                </a:solidFill>
                <a:latin typeface="Poppins Bold"/>
              </a:rPr>
              <a:t>OLAP</a:t>
            </a:r>
          </a:p>
        </p:txBody>
      </p:sp>
      <p:sp>
        <p:nvSpPr>
          <p:cNvPr id="29" name="TextBox 29"/>
          <p:cNvSpPr txBox="1"/>
          <p:nvPr/>
        </p:nvSpPr>
        <p:spPr>
          <a:xfrm>
            <a:off x="14676734" y="7095870"/>
            <a:ext cx="2148940" cy="305429"/>
          </a:xfrm>
          <a:prstGeom prst="rect">
            <a:avLst/>
          </a:prstGeom>
        </p:spPr>
        <p:txBody>
          <a:bodyPr lIns="0" tIns="0" rIns="0" bIns="0" rtlCol="0" anchor="t">
            <a:spAutoFit/>
          </a:bodyPr>
          <a:lstStyle/>
          <a:p>
            <a:pPr algn="ctr">
              <a:lnSpc>
                <a:spcPts val="2261"/>
              </a:lnSpc>
            </a:pPr>
            <a:r>
              <a:rPr lang="en-US" sz="1966" spc="-58">
                <a:solidFill>
                  <a:srgbClr val="FFFFFF"/>
                </a:solidFill>
                <a:latin typeface="Poppins Bold"/>
              </a:rPr>
              <a:t>OLTP</a:t>
            </a:r>
          </a:p>
        </p:txBody>
      </p:sp>
      <p:sp>
        <p:nvSpPr>
          <p:cNvPr id="30" name="TextBox 30"/>
          <p:cNvSpPr txBox="1"/>
          <p:nvPr/>
        </p:nvSpPr>
        <p:spPr>
          <a:xfrm>
            <a:off x="1028700" y="7771609"/>
            <a:ext cx="2946451" cy="1438275"/>
          </a:xfrm>
          <a:prstGeom prst="rect">
            <a:avLst/>
          </a:prstGeom>
        </p:spPr>
        <p:txBody>
          <a:bodyPr lIns="0" tIns="0" rIns="0" bIns="0" rtlCol="0" anchor="t">
            <a:spAutoFit/>
          </a:bodyPr>
          <a:lstStyle/>
          <a:p>
            <a:pPr algn="just">
              <a:lnSpc>
                <a:spcPts val="1896"/>
              </a:lnSpc>
            </a:pPr>
            <a:r>
              <a:rPr lang="en-US" sz="1580">
                <a:solidFill>
                  <a:srgbClr val="FFFFFF"/>
                </a:solidFill>
                <a:latin typeface="Poppins"/>
              </a:rPr>
              <a:t>A Database Management System (DBMS) is a software system designed to manage, store, retrieve, and manipulate data efficiently and securely.</a:t>
            </a:r>
          </a:p>
        </p:txBody>
      </p:sp>
      <p:sp>
        <p:nvSpPr>
          <p:cNvPr id="31" name="TextBox 31"/>
          <p:cNvSpPr txBox="1"/>
          <p:nvPr/>
        </p:nvSpPr>
        <p:spPr>
          <a:xfrm>
            <a:off x="4328357" y="6819109"/>
            <a:ext cx="2989949" cy="1914525"/>
          </a:xfrm>
          <a:prstGeom prst="rect">
            <a:avLst/>
          </a:prstGeom>
        </p:spPr>
        <p:txBody>
          <a:bodyPr lIns="0" tIns="0" rIns="0" bIns="0" rtlCol="0" anchor="t">
            <a:spAutoFit/>
          </a:bodyPr>
          <a:lstStyle/>
          <a:p>
            <a:pPr algn="just">
              <a:lnSpc>
                <a:spcPts val="1896"/>
              </a:lnSpc>
            </a:pPr>
            <a:r>
              <a:rPr lang="en-US" sz="1580">
                <a:solidFill>
                  <a:srgbClr val="FFFFFF"/>
                </a:solidFill>
                <a:latin typeface="Poppins"/>
              </a:rPr>
              <a:t>An Entity-Relationship Diagram (ERD) is a visual representation of the logical structure of a database system, illustrating the relationships among different entities (objects or concepts) within the system. </a:t>
            </a:r>
          </a:p>
        </p:txBody>
      </p:sp>
      <p:sp>
        <p:nvSpPr>
          <p:cNvPr id="32" name="TextBox 32"/>
          <p:cNvSpPr txBox="1"/>
          <p:nvPr/>
        </p:nvSpPr>
        <p:spPr>
          <a:xfrm>
            <a:off x="7818647" y="5640884"/>
            <a:ext cx="2650707" cy="305429"/>
          </a:xfrm>
          <a:prstGeom prst="rect">
            <a:avLst/>
          </a:prstGeom>
        </p:spPr>
        <p:txBody>
          <a:bodyPr lIns="0" tIns="0" rIns="0" bIns="0" rtlCol="0" anchor="t">
            <a:spAutoFit/>
          </a:bodyPr>
          <a:lstStyle/>
          <a:p>
            <a:pPr algn="ctr">
              <a:lnSpc>
                <a:spcPts val="2261"/>
              </a:lnSpc>
            </a:pPr>
            <a:r>
              <a:rPr lang="en-US" sz="1966" spc="-58">
                <a:solidFill>
                  <a:srgbClr val="FFFFFF"/>
                </a:solidFill>
                <a:latin typeface="Poppins Bold"/>
              </a:rPr>
              <a:t>Normalisation</a:t>
            </a:r>
          </a:p>
        </p:txBody>
      </p:sp>
      <p:sp>
        <p:nvSpPr>
          <p:cNvPr id="33" name="TextBox 33"/>
          <p:cNvSpPr txBox="1"/>
          <p:nvPr/>
        </p:nvSpPr>
        <p:spPr>
          <a:xfrm>
            <a:off x="7591449" y="6260638"/>
            <a:ext cx="3110410" cy="2628900"/>
          </a:xfrm>
          <a:prstGeom prst="rect">
            <a:avLst/>
          </a:prstGeom>
        </p:spPr>
        <p:txBody>
          <a:bodyPr lIns="0" tIns="0" rIns="0" bIns="0" rtlCol="0" anchor="t">
            <a:spAutoFit/>
          </a:bodyPr>
          <a:lstStyle/>
          <a:p>
            <a:pPr algn="just">
              <a:lnSpc>
                <a:spcPts val="1896"/>
              </a:lnSpc>
            </a:pPr>
            <a:r>
              <a:rPr lang="en-US" sz="1580">
                <a:solidFill>
                  <a:srgbClr val="FFFFFF"/>
                </a:solidFill>
                <a:latin typeface="Poppins"/>
              </a:rPr>
              <a:t>Normalization is a process in database design that involves organizing data in a structured and efficient way to reduce data redundancy and improve data integrity.</a:t>
            </a:r>
          </a:p>
          <a:p>
            <a:pPr algn="just">
              <a:lnSpc>
                <a:spcPts val="1896"/>
              </a:lnSpc>
            </a:pPr>
            <a:r>
              <a:rPr lang="en-US" sz="1580">
                <a:solidFill>
                  <a:srgbClr val="FFFFFF"/>
                </a:solidFill>
                <a:latin typeface="Poppins"/>
              </a:rPr>
              <a:t>The most commonly used normal forms are:</a:t>
            </a:r>
          </a:p>
          <a:p>
            <a:pPr marL="341171" lvl="1" indent="-170586" algn="just">
              <a:lnSpc>
                <a:spcPts val="1896"/>
              </a:lnSpc>
              <a:buFont typeface="Arial"/>
              <a:buChar char="•"/>
            </a:pPr>
            <a:r>
              <a:rPr lang="en-US" sz="1580">
                <a:solidFill>
                  <a:srgbClr val="FFFFFF"/>
                </a:solidFill>
                <a:latin typeface="Poppins"/>
              </a:rPr>
              <a:t> First Normal Form (1NF)</a:t>
            </a:r>
          </a:p>
          <a:p>
            <a:pPr marL="341171" lvl="1" indent="-170586" algn="just">
              <a:lnSpc>
                <a:spcPts val="1896"/>
              </a:lnSpc>
              <a:buFont typeface="Arial"/>
              <a:buChar char="•"/>
            </a:pPr>
            <a:r>
              <a:rPr lang="en-US" sz="1580">
                <a:solidFill>
                  <a:srgbClr val="FFFFFF"/>
                </a:solidFill>
                <a:latin typeface="Poppins"/>
              </a:rPr>
              <a:t>Second Normal Form (2NF)</a:t>
            </a:r>
          </a:p>
          <a:p>
            <a:pPr marL="341171" lvl="1" indent="-170586" algn="just">
              <a:lnSpc>
                <a:spcPts val="1896"/>
              </a:lnSpc>
              <a:buFont typeface="Arial"/>
              <a:buChar char="•"/>
            </a:pPr>
            <a:r>
              <a:rPr lang="en-US" sz="1580">
                <a:solidFill>
                  <a:srgbClr val="FFFFFF"/>
                </a:solidFill>
                <a:latin typeface="Poppins"/>
              </a:rPr>
              <a:t>Third Normal Form (3NF)</a:t>
            </a:r>
          </a:p>
        </p:txBody>
      </p:sp>
      <p:sp>
        <p:nvSpPr>
          <p:cNvPr id="34" name="TextBox 34"/>
          <p:cNvSpPr txBox="1"/>
          <p:nvPr/>
        </p:nvSpPr>
        <p:spPr>
          <a:xfrm>
            <a:off x="11002499" y="6537982"/>
            <a:ext cx="2946451" cy="3105150"/>
          </a:xfrm>
          <a:prstGeom prst="rect">
            <a:avLst/>
          </a:prstGeom>
        </p:spPr>
        <p:txBody>
          <a:bodyPr lIns="0" tIns="0" rIns="0" bIns="0" rtlCol="0" anchor="t">
            <a:spAutoFit/>
          </a:bodyPr>
          <a:lstStyle/>
          <a:p>
            <a:pPr algn="just">
              <a:lnSpc>
                <a:spcPts val="1896"/>
              </a:lnSpc>
            </a:pPr>
            <a:r>
              <a:rPr lang="en-US" sz="1580">
                <a:solidFill>
                  <a:srgbClr val="FFFFFF"/>
                </a:solidFill>
                <a:latin typeface="Poppins"/>
              </a:rPr>
              <a:t>OLAP stands for Online Analytical Processing. It is a category of software tools and techniques used to perform complex and interactive analysis of multidimensional data from different perspectives. OLAP systems are designed to help users explore and analyze large volumes of data in a flexible and intuitive manner. </a:t>
            </a:r>
          </a:p>
        </p:txBody>
      </p:sp>
      <p:sp>
        <p:nvSpPr>
          <p:cNvPr id="35" name="TextBox 35"/>
          <p:cNvSpPr txBox="1"/>
          <p:nvPr/>
        </p:nvSpPr>
        <p:spPr>
          <a:xfrm>
            <a:off x="14277978" y="7533484"/>
            <a:ext cx="2946451" cy="1914525"/>
          </a:xfrm>
          <a:prstGeom prst="rect">
            <a:avLst/>
          </a:prstGeom>
        </p:spPr>
        <p:txBody>
          <a:bodyPr lIns="0" tIns="0" rIns="0" bIns="0" rtlCol="0" anchor="t">
            <a:spAutoFit/>
          </a:bodyPr>
          <a:lstStyle/>
          <a:p>
            <a:pPr algn="just">
              <a:lnSpc>
                <a:spcPts val="1896"/>
              </a:lnSpc>
            </a:pPr>
            <a:r>
              <a:rPr lang="en-US" sz="1580">
                <a:solidFill>
                  <a:srgbClr val="FFFFFF"/>
                </a:solidFill>
                <a:latin typeface="Poppins"/>
              </a:rPr>
              <a:t>OLTP stands for Online Transaction Processing. It refers to a type of computing and database architecture designed to efficiently manage and process a high volume of transactional data in real-time.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188" y="1661319"/>
            <a:ext cx="13453625" cy="7775074"/>
          </a:xfrm>
          <a:custGeom>
            <a:avLst/>
            <a:gdLst/>
            <a:ahLst/>
            <a:cxnLst/>
            <a:rect l="l" t="t" r="r" b="b"/>
            <a:pathLst>
              <a:path w="13453625" h="7775074">
                <a:moveTo>
                  <a:pt x="0" y="0"/>
                </a:moveTo>
                <a:lnTo>
                  <a:pt x="13453624" y="0"/>
                </a:lnTo>
                <a:lnTo>
                  <a:pt x="13453624" y="7775074"/>
                </a:lnTo>
                <a:lnTo>
                  <a:pt x="0" y="7775074"/>
                </a:lnTo>
                <a:lnTo>
                  <a:pt x="0" y="0"/>
                </a:lnTo>
                <a:close/>
              </a:path>
            </a:pathLst>
          </a:custGeom>
          <a:blipFill>
            <a:blip r:embed="rId2"/>
            <a:stretch>
              <a:fillRect/>
            </a:stretch>
          </a:blipFill>
        </p:spPr>
      </p:sp>
      <p:sp>
        <p:nvSpPr>
          <p:cNvPr id="3" name="TextBox 3"/>
          <p:cNvSpPr txBox="1"/>
          <p:nvPr/>
        </p:nvSpPr>
        <p:spPr>
          <a:xfrm>
            <a:off x="5209034" y="9153525"/>
            <a:ext cx="8354566" cy="596958"/>
          </a:xfrm>
          <a:prstGeom prst="rect">
            <a:avLst/>
          </a:prstGeom>
        </p:spPr>
        <p:txBody>
          <a:bodyPr wrap="square" lIns="0" tIns="0" rIns="0" bIns="0" rtlCol="0" anchor="t">
            <a:spAutoFit/>
          </a:bodyPr>
          <a:lstStyle/>
          <a:p>
            <a:pPr algn="ctr">
              <a:lnSpc>
                <a:spcPts val="4900"/>
              </a:lnSpc>
              <a:spcBef>
                <a:spcPct val="0"/>
              </a:spcBef>
            </a:pPr>
            <a:r>
              <a:rPr lang="en-US" sz="3500" dirty="0">
                <a:solidFill>
                  <a:srgbClr val="000000"/>
                </a:solidFill>
                <a:latin typeface="Poppins Bold"/>
              </a:rPr>
              <a:t>Books Entity Relationship Diagram</a:t>
            </a:r>
          </a:p>
        </p:txBody>
      </p:sp>
      <p:sp>
        <p:nvSpPr>
          <p:cNvPr id="4" name="TextBox 4"/>
          <p:cNvSpPr txBox="1"/>
          <p:nvPr/>
        </p:nvSpPr>
        <p:spPr>
          <a:xfrm>
            <a:off x="5725368" y="357981"/>
            <a:ext cx="6837263"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2</a:t>
            </a:r>
          </a:p>
          <a:p>
            <a:pPr algn="ctr">
              <a:lnSpc>
                <a:spcPts val="2874"/>
              </a:lnSpc>
            </a:pPr>
            <a:r>
              <a:rPr lang="en-US" sz="2499">
                <a:solidFill>
                  <a:srgbClr val="000000"/>
                </a:solidFill>
                <a:latin typeface="Poppins"/>
              </a:rPr>
              <a:t>29 Aug 2023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9462" y="1258510"/>
            <a:ext cx="11049963" cy="9028490"/>
          </a:xfrm>
          <a:custGeom>
            <a:avLst/>
            <a:gdLst/>
            <a:ahLst/>
            <a:cxnLst/>
            <a:rect l="l" t="t" r="r" b="b"/>
            <a:pathLst>
              <a:path w="11049963" h="9028490">
                <a:moveTo>
                  <a:pt x="0" y="0"/>
                </a:moveTo>
                <a:lnTo>
                  <a:pt x="11049963" y="0"/>
                </a:lnTo>
                <a:lnTo>
                  <a:pt x="11049963" y="9028490"/>
                </a:lnTo>
                <a:lnTo>
                  <a:pt x="0" y="9028490"/>
                </a:lnTo>
                <a:lnTo>
                  <a:pt x="0" y="0"/>
                </a:lnTo>
                <a:close/>
              </a:path>
            </a:pathLst>
          </a:custGeom>
          <a:blipFill>
            <a:blip r:embed="rId2"/>
            <a:stretch>
              <a:fillRect/>
            </a:stretch>
          </a:blipFill>
        </p:spPr>
      </p:sp>
      <p:sp>
        <p:nvSpPr>
          <p:cNvPr id="3" name="TextBox 3"/>
          <p:cNvSpPr txBox="1"/>
          <p:nvPr/>
        </p:nvSpPr>
        <p:spPr>
          <a:xfrm>
            <a:off x="5725368" y="357981"/>
            <a:ext cx="6837263"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2</a:t>
            </a:r>
          </a:p>
          <a:p>
            <a:pPr algn="ctr">
              <a:lnSpc>
                <a:spcPts val="2874"/>
              </a:lnSpc>
            </a:pPr>
            <a:r>
              <a:rPr lang="en-US" sz="2499">
                <a:solidFill>
                  <a:srgbClr val="000000"/>
                </a:solidFill>
                <a:latin typeface="Poppins"/>
              </a:rPr>
              <a:t>29 Aug 2023</a:t>
            </a:r>
          </a:p>
        </p:txBody>
      </p:sp>
      <p:sp>
        <p:nvSpPr>
          <p:cNvPr id="4" name="TextBox 4"/>
          <p:cNvSpPr txBox="1"/>
          <p:nvPr/>
        </p:nvSpPr>
        <p:spPr>
          <a:xfrm>
            <a:off x="13053964" y="4773613"/>
            <a:ext cx="4003179" cy="1225335"/>
          </a:xfrm>
          <a:prstGeom prst="rect">
            <a:avLst/>
          </a:prstGeom>
        </p:spPr>
        <p:txBody>
          <a:bodyPr lIns="0" tIns="0" rIns="0" bIns="0" rtlCol="0" anchor="t">
            <a:spAutoFit/>
          </a:bodyPr>
          <a:lstStyle/>
          <a:p>
            <a:pPr algn="ctr">
              <a:lnSpc>
                <a:spcPts val="4900"/>
              </a:lnSpc>
              <a:spcBef>
                <a:spcPct val="0"/>
              </a:spcBef>
            </a:pPr>
            <a:r>
              <a:rPr lang="en-US" sz="3500" dirty="0">
                <a:solidFill>
                  <a:srgbClr val="000000"/>
                </a:solidFill>
                <a:latin typeface="Poppins Bold"/>
              </a:rPr>
              <a:t>Schema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72595" y="2784690"/>
            <a:ext cx="10576440" cy="1515229"/>
            <a:chOff x="0" y="0"/>
            <a:chExt cx="1886517" cy="270271"/>
          </a:xfrm>
        </p:grpSpPr>
        <p:sp>
          <p:nvSpPr>
            <p:cNvPr id="3" name="Freeform 3"/>
            <p:cNvSpPr/>
            <p:nvPr/>
          </p:nvSpPr>
          <p:spPr>
            <a:xfrm>
              <a:off x="0" y="0"/>
              <a:ext cx="1886517" cy="270271"/>
            </a:xfrm>
            <a:custGeom>
              <a:avLst/>
              <a:gdLst/>
              <a:ahLst/>
              <a:cxnLst/>
              <a:rect l="l" t="t" r="r" b="b"/>
              <a:pathLst>
                <a:path w="1886517" h="270271">
                  <a:moveTo>
                    <a:pt x="73200" y="0"/>
                  </a:moveTo>
                  <a:lnTo>
                    <a:pt x="1813317" y="0"/>
                  </a:lnTo>
                  <a:cubicBezTo>
                    <a:pt x="1832731" y="0"/>
                    <a:pt x="1851350" y="7712"/>
                    <a:pt x="1865077" y="21440"/>
                  </a:cubicBezTo>
                  <a:cubicBezTo>
                    <a:pt x="1878805" y="35167"/>
                    <a:pt x="1886517" y="53786"/>
                    <a:pt x="1886517" y="73200"/>
                  </a:cubicBezTo>
                  <a:lnTo>
                    <a:pt x="1886517" y="197071"/>
                  </a:lnTo>
                  <a:cubicBezTo>
                    <a:pt x="1886517" y="216485"/>
                    <a:pt x="1878805" y="235104"/>
                    <a:pt x="1865077" y="248831"/>
                  </a:cubicBezTo>
                  <a:cubicBezTo>
                    <a:pt x="1851350" y="262559"/>
                    <a:pt x="1832731" y="270271"/>
                    <a:pt x="1813317" y="270271"/>
                  </a:cubicBezTo>
                  <a:lnTo>
                    <a:pt x="73200" y="270271"/>
                  </a:lnTo>
                  <a:cubicBezTo>
                    <a:pt x="53786" y="270271"/>
                    <a:pt x="35167" y="262559"/>
                    <a:pt x="21440" y="248831"/>
                  </a:cubicBezTo>
                  <a:cubicBezTo>
                    <a:pt x="7712" y="235104"/>
                    <a:pt x="0" y="216485"/>
                    <a:pt x="0" y="197071"/>
                  </a:cubicBezTo>
                  <a:lnTo>
                    <a:pt x="0" y="73200"/>
                  </a:lnTo>
                  <a:cubicBezTo>
                    <a:pt x="0" y="53786"/>
                    <a:pt x="7712" y="35167"/>
                    <a:pt x="21440" y="21440"/>
                  </a:cubicBezTo>
                  <a:cubicBezTo>
                    <a:pt x="35167" y="7712"/>
                    <a:pt x="53786" y="0"/>
                    <a:pt x="73200" y="0"/>
                  </a:cubicBezTo>
                  <a:close/>
                </a:path>
              </a:pathLst>
            </a:custGeom>
            <a:solidFill>
              <a:srgbClr val="4A425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72595" y="5187731"/>
            <a:ext cx="10576440" cy="1515229"/>
            <a:chOff x="0" y="0"/>
            <a:chExt cx="1886517" cy="270271"/>
          </a:xfrm>
        </p:grpSpPr>
        <p:sp>
          <p:nvSpPr>
            <p:cNvPr id="6" name="Freeform 6"/>
            <p:cNvSpPr/>
            <p:nvPr/>
          </p:nvSpPr>
          <p:spPr>
            <a:xfrm>
              <a:off x="0" y="0"/>
              <a:ext cx="1886517" cy="270271"/>
            </a:xfrm>
            <a:custGeom>
              <a:avLst/>
              <a:gdLst/>
              <a:ahLst/>
              <a:cxnLst/>
              <a:rect l="l" t="t" r="r" b="b"/>
              <a:pathLst>
                <a:path w="1886517" h="270271">
                  <a:moveTo>
                    <a:pt x="73200" y="0"/>
                  </a:moveTo>
                  <a:lnTo>
                    <a:pt x="1813317" y="0"/>
                  </a:lnTo>
                  <a:cubicBezTo>
                    <a:pt x="1832731" y="0"/>
                    <a:pt x="1851350" y="7712"/>
                    <a:pt x="1865077" y="21440"/>
                  </a:cubicBezTo>
                  <a:cubicBezTo>
                    <a:pt x="1878805" y="35167"/>
                    <a:pt x="1886517" y="53786"/>
                    <a:pt x="1886517" y="73200"/>
                  </a:cubicBezTo>
                  <a:lnTo>
                    <a:pt x="1886517" y="197071"/>
                  </a:lnTo>
                  <a:cubicBezTo>
                    <a:pt x="1886517" y="216485"/>
                    <a:pt x="1878805" y="235104"/>
                    <a:pt x="1865077" y="248831"/>
                  </a:cubicBezTo>
                  <a:cubicBezTo>
                    <a:pt x="1851350" y="262559"/>
                    <a:pt x="1832731" y="270271"/>
                    <a:pt x="1813317" y="270271"/>
                  </a:cubicBezTo>
                  <a:lnTo>
                    <a:pt x="73200" y="270271"/>
                  </a:lnTo>
                  <a:cubicBezTo>
                    <a:pt x="53786" y="270271"/>
                    <a:pt x="35167" y="262559"/>
                    <a:pt x="21440" y="248831"/>
                  </a:cubicBezTo>
                  <a:cubicBezTo>
                    <a:pt x="7712" y="235104"/>
                    <a:pt x="0" y="216485"/>
                    <a:pt x="0" y="197071"/>
                  </a:cubicBezTo>
                  <a:lnTo>
                    <a:pt x="0" y="73200"/>
                  </a:lnTo>
                  <a:cubicBezTo>
                    <a:pt x="0" y="53786"/>
                    <a:pt x="7712" y="35167"/>
                    <a:pt x="21440" y="21440"/>
                  </a:cubicBezTo>
                  <a:cubicBezTo>
                    <a:pt x="35167" y="7712"/>
                    <a:pt x="53786" y="0"/>
                    <a:pt x="73200" y="0"/>
                  </a:cubicBezTo>
                  <a:close/>
                </a:path>
              </a:pathLst>
            </a:custGeom>
            <a:solidFill>
              <a:srgbClr val="4A425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72595" y="7585458"/>
            <a:ext cx="10576440" cy="1515229"/>
            <a:chOff x="0" y="0"/>
            <a:chExt cx="1886517" cy="270271"/>
          </a:xfrm>
        </p:grpSpPr>
        <p:sp>
          <p:nvSpPr>
            <p:cNvPr id="9" name="Freeform 9"/>
            <p:cNvSpPr/>
            <p:nvPr/>
          </p:nvSpPr>
          <p:spPr>
            <a:xfrm>
              <a:off x="0" y="0"/>
              <a:ext cx="1886517" cy="270271"/>
            </a:xfrm>
            <a:custGeom>
              <a:avLst/>
              <a:gdLst/>
              <a:ahLst/>
              <a:cxnLst/>
              <a:rect l="l" t="t" r="r" b="b"/>
              <a:pathLst>
                <a:path w="1886517" h="270271">
                  <a:moveTo>
                    <a:pt x="73200" y="0"/>
                  </a:moveTo>
                  <a:lnTo>
                    <a:pt x="1813317" y="0"/>
                  </a:lnTo>
                  <a:cubicBezTo>
                    <a:pt x="1832731" y="0"/>
                    <a:pt x="1851350" y="7712"/>
                    <a:pt x="1865077" y="21440"/>
                  </a:cubicBezTo>
                  <a:cubicBezTo>
                    <a:pt x="1878805" y="35167"/>
                    <a:pt x="1886517" y="53786"/>
                    <a:pt x="1886517" y="73200"/>
                  </a:cubicBezTo>
                  <a:lnTo>
                    <a:pt x="1886517" y="197071"/>
                  </a:lnTo>
                  <a:cubicBezTo>
                    <a:pt x="1886517" y="216485"/>
                    <a:pt x="1878805" y="235104"/>
                    <a:pt x="1865077" y="248831"/>
                  </a:cubicBezTo>
                  <a:cubicBezTo>
                    <a:pt x="1851350" y="262559"/>
                    <a:pt x="1832731" y="270271"/>
                    <a:pt x="1813317" y="270271"/>
                  </a:cubicBezTo>
                  <a:lnTo>
                    <a:pt x="73200" y="270271"/>
                  </a:lnTo>
                  <a:cubicBezTo>
                    <a:pt x="53786" y="270271"/>
                    <a:pt x="35167" y="262559"/>
                    <a:pt x="21440" y="248831"/>
                  </a:cubicBezTo>
                  <a:cubicBezTo>
                    <a:pt x="7712" y="235104"/>
                    <a:pt x="0" y="216485"/>
                    <a:pt x="0" y="197071"/>
                  </a:cubicBezTo>
                  <a:lnTo>
                    <a:pt x="0" y="73200"/>
                  </a:lnTo>
                  <a:cubicBezTo>
                    <a:pt x="0" y="53786"/>
                    <a:pt x="7712" y="35167"/>
                    <a:pt x="21440" y="21440"/>
                  </a:cubicBezTo>
                  <a:cubicBezTo>
                    <a:pt x="35167" y="7712"/>
                    <a:pt x="53786" y="0"/>
                    <a:pt x="73200" y="0"/>
                  </a:cubicBezTo>
                  <a:close/>
                </a:path>
              </a:pathLst>
            </a:custGeom>
            <a:solidFill>
              <a:srgbClr val="4A425F"/>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79640" y="2538299"/>
            <a:ext cx="7684899" cy="1969255"/>
          </a:xfrm>
          <a:custGeom>
            <a:avLst/>
            <a:gdLst/>
            <a:ahLst/>
            <a:cxnLst/>
            <a:rect l="l" t="t" r="r" b="b"/>
            <a:pathLst>
              <a:path w="7684899" h="1969255">
                <a:moveTo>
                  <a:pt x="0" y="0"/>
                </a:moveTo>
                <a:lnTo>
                  <a:pt x="7684899" y="0"/>
                </a:lnTo>
                <a:lnTo>
                  <a:pt x="7684899" y="1969255"/>
                </a:lnTo>
                <a:lnTo>
                  <a:pt x="0" y="1969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9179640" y="4941339"/>
            <a:ext cx="7684899" cy="1969255"/>
          </a:xfrm>
          <a:custGeom>
            <a:avLst/>
            <a:gdLst/>
            <a:ahLst/>
            <a:cxnLst/>
            <a:rect l="l" t="t" r="r" b="b"/>
            <a:pathLst>
              <a:path w="7684899" h="1969255">
                <a:moveTo>
                  <a:pt x="0" y="0"/>
                </a:moveTo>
                <a:lnTo>
                  <a:pt x="7684899" y="0"/>
                </a:lnTo>
                <a:lnTo>
                  <a:pt x="7684899" y="1969256"/>
                </a:lnTo>
                <a:lnTo>
                  <a:pt x="0" y="1969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179640" y="7339066"/>
            <a:ext cx="7684899" cy="1969255"/>
          </a:xfrm>
          <a:custGeom>
            <a:avLst/>
            <a:gdLst/>
            <a:ahLst/>
            <a:cxnLst/>
            <a:rect l="l" t="t" r="r" b="b"/>
            <a:pathLst>
              <a:path w="7684899" h="1969255">
                <a:moveTo>
                  <a:pt x="0" y="0"/>
                </a:moveTo>
                <a:lnTo>
                  <a:pt x="7684899" y="0"/>
                </a:lnTo>
                <a:lnTo>
                  <a:pt x="7684899" y="1969256"/>
                </a:lnTo>
                <a:lnTo>
                  <a:pt x="0" y="1969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7802076" y="718837"/>
            <a:ext cx="2926109" cy="1371787"/>
          </a:xfrm>
          <a:prstGeom prst="rect">
            <a:avLst/>
          </a:prstGeom>
        </p:spPr>
        <p:txBody>
          <a:bodyPr lIns="0" tIns="0" rIns="0" bIns="0" rtlCol="0" anchor="t">
            <a:spAutoFit/>
          </a:bodyPr>
          <a:lstStyle/>
          <a:p>
            <a:pPr algn="ctr">
              <a:lnSpc>
                <a:spcPts val="7353"/>
              </a:lnSpc>
            </a:pPr>
            <a:r>
              <a:rPr lang="en-US" sz="6394">
                <a:solidFill>
                  <a:srgbClr val="000000"/>
                </a:solidFill>
                <a:latin typeface="Poppins Bold"/>
              </a:rPr>
              <a:t>Day 3 </a:t>
            </a:r>
          </a:p>
          <a:p>
            <a:pPr algn="ctr">
              <a:lnSpc>
                <a:spcPts val="3064"/>
              </a:lnSpc>
            </a:pPr>
            <a:r>
              <a:rPr lang="en-US" sz="2664">
                <a:solidFill>
                  <a:srgbClr val="000000"/>
                </a:solidFill>
                <a:latin typeface="Poppins"/>
              </a:rPr>
              <a:t>30 Aug 2023</a:t>
            </a:r>
          </a:p>
        </p:txBody>
      </p:sp>
      <p:sp>
        <p:nvSpPr>
          <p:cNvPr id="15" name="TextBox 15"/>
          <p:cNvSpPr txBox="1"/>
          <p:nvPr/>
        </p:nvSpPr>
        <p:spPr>
          <a:xfrm>
            <a:off x="11430022" y="2987810"/>
            <a:ext cx="4643888" cy="466725"/>
          </a:xfrm>
          <a:prstGeom prst="rect">
            <a:avLst/>
          </a:prstGeom>
        </p:spPr>
        <p:txBody>
          <a:bodyPr lIns="0" tIns="0" rIns="0" bIns="0" rtlCol="0" anchor="t">
            <a:spAutoFit/>
          </a:bodyPr>
          <a:lstStyle/>
          <a:p>
            <a:pPr>
              <a:lnSpc>
                <a:spcPts val="3450"/>
              </a:lnSpc>
            </a:pPr>
            <a:r>
              <a:rPr lang="en-US" sz="3000">
                <a:solidFill>
                  <a:srgbClr val="FFFFFF"/>
                </a:solidFill>
                <a:latin typeface="Poppins Bold"/>
              </a:rPr>
              <a:t>Data Warehouse</a:t>
            </a:r>
          </a:p>
        </p:txBody>
      </p:sp>
      <p:sp>
        <p:nvSpPr>
          <p:cNvPr id="16" name="TextBox 16"/>
          <p:cNvSpPr txBox="1"/>
          <p:nvPr/>
        </p:nvSpPr>
        <p:spPr>
          <a:xfrm>
            <a:off x="11430022" y="5418315"/>
            <a:ext cx="4643888" cy="466725"/>
          </a:xfrm>
          <a:prstGeom prst="rect">
            <a:avLst/>
          </a:prstGeom>
        </p:spPr>
        <p:txBody>
          <a:bodyPr lIns="0" tIns="0" rIns="0" bIns="0" rtlCol="0" anchor="t">
            <a:spAutoFit/>
          </a:bodyPr>
          <a:lstStyle/>
          <a:p>
            <a:pPr>
              <a:lnSpc>
                <a:spcPts val="3450"/>
              </a:lnSpc>
            </a:pPr>
            <a:r>
              <a:rPr lang="en-US" sz="3000">
                <a:solidFill>
                  <a:srgbClr val="FFFFFF"/>
                </a:solidFill>
                <a:latin typeface="Poppins Bold"/>
              </a:rPr>
              <a:t>Data Mart</a:t>
            </a:r>
          </a:p>
        </p:txBody>
      </p:sp>
      <p:sp>
        <p:nvSpPr>
          <p:cNvPr id="17" name="TextBox 17"/>
          <p:cNvSpPr txBox="1"/>
          <p:nvPr/>
        </p:nvSpPr>
        <p:spPr>
          <a:xfrm>
            <a:off x="11430022" y="7727843"/>
            <a:ext cx="3930792" cy="466725"/>
          </a:xfrm>
          <a:prstGeom prst="rect">
            <a:avLst/>
          </a:prstGeom>
        </p:spPr>
        <p:txBody>
          <a:bodyPr lIns="0" tIns="0" rIns="0" bIns="0" rtlCol="0" anchor="t">
            <a:spAutoFit/>
          </a:bodyPr>
          <a:lstStyle/>
          <a:p>
            <a:pPr>
              <a:lnSpc>
                <a:spcPts val="3450"/>
              </a:lnSpc>
            </a:pPr>
            <a:r>
              <a:rPr lang="en-US" sz="3000">
                <a:solidFill>
                  <a:srgbClr val="FFFFFF"/>
                </a:solidFill>
                <a:latin typeface="Poppins Bold"/>
              </a:rPr>
              <a:t>Data Lake</a:t>
            </a:r>
          </a:p>
        </p:txBody>
      </p:sp>
      <p:sp>
        <p:nvSpPr>
          <p:cNvPr id="18" name="TextBox 18"/>
          <p:cNvSpPr txBox="1"/>
          <p:nvPr/>
        </p:nvSpPr>
        <p:spPr>
          <a:xfrm>
            <a:off x="11430022" y="3479822"/>
            <a:ext cx="6547602" cy="7048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A data warehouse is a centralized repository that stores large volumes of structured, historical data and makes it available for querying and analysis. </a:t>
            </a:r>
          </a:p>
        </p:txBody>
      </p:sp>
      <p:sp>
        <p:nvSpPr>
          <p:cNvPr id="19" name="TextBox 19"/>
          <p:cNvSpPr txBox="1"/>
          <p:nvPr/>
        </p:nvSpPr>
        <p:spPr>
          <a:xfrm>
            <a:off x="11430022" y="5926295"/>
            <a:ext cx="6547602"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A data mart is a subset of a data warehouse that is focused on a specific subject area or department within an organization.</a:t>
            </a:r>
          </a:p>
        </p:txBody>
      </p:sp>
      <p:sp>
        <p:nvSpPr>
          <p:cNvPr id="20" name="TextBox 20"/>
          <p:cNvSpPr txBox="1"/>
          <p:nvPr/>
        </p:nvSpPr>
        <p:spPr>
          <a:xfrm>
            <a:off x="11430022" y="8232668"/>
            <a:ext cx="6547602" cy="7048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A data lake is a centralized repository that allows organizations to store a vast amount of structured, semi-structured, and unstructured data at scale. </a:t>
            </a:r>
          </a:p>
        </p:txBody>
      </p:sp>
      <p:sp>
        <p:nvSpPr>
          <p:cNvPr id="21" name="Freeform 21"/>
          <p:cNvSpPr/>
          <p:nvPr/>
        </p:nvSpPr>
        <p:spPr>
          <a:xfrm>
            <a:off x="9763850" y="3137256"/>
            <a:ext cx="787638" cy="814096"/>
          </a:xfrm>
          <a:custGeom>
            <a:avLst/>
            <a:gdLst/>
            <a:ahLst/>
            <a:cxnLst/>
            <a:rect l="l" t="t" r="r" b="b"/>
            <a:pathLst>
              <a:path w="787638" h="814096">
                <a:moveTo>
                  <a:pt x="0" y="0"/>
                </a:moveTo>
                <a:lnTo>
                  <a:pt x="787638" y="0"/>
                </a:lnTo>
                <a:lnTo>
                  <a:pt x="787638" y="814096"/>
                </a:lnTo>
                <a:lnTo>
                  <a:pt x="0" y="814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9772561" y="5538297"/>
            <a:ext cx="787638" cy="814096"/>
          </a:xfrm>
          <a:custGeom>
            <a:avLst/>
            <a:gdLst/>
            <a:ahLst/>
            <a:cxnLst/>
            <a:rect l="l" t="t" r="r" b="b"/>
            <a:pathLst>
              <a:path w="787638" h="814096">
                <a:moveTo>
                  <a:pt x="0" y="0"/>
                </a:moveTo>
                <a:lnTo>
                  <a:pt x="787638" y="0"/>
                </a:lnTo>
                <a:lnTo>
                  <a:pt x="787638" y="814096"/>
                </a:lnTo>
                <a:lnTo>
                  <a:pt x="0" y="814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9772561" y="7936024"/>
            <a:ext cx="787638" cy="814096"/>
          </a:xfrm>
          <a:custGeom>
            <a:avLst/>
            <a:gdLst/>
            <a:ahLst/>
            <a:cxnLst/>
            <a:rect l="l" t="t" r="r" b="b"/>
            <a:pathLst>
              <a:path w="787638" h="814096">
                <a:moveTo>
                  <a:pt x="0" y="0"/>
                </a:moveTo>
                <a:lnTo>
                  <a:pt x="787638" y="0"/>
                </a:lnTo>
                <a:lnTo>
                  <a:pt x="787638" y="814096"/>
                </a:lnTo>
                <a:lnTo>
                  <a:pt x="0" y="814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1452327" y="2906961"/>
            <a:ext cx="6800754" cy="1558326"/>
            <a:chOff x="0" y="0"/>
            <a:chExt cx="1280036" cy="293308"/>
          </a:xfrm>
        </p:grpSpPr>
        <p:sp>
          <p:nvSpPr>
            <p:cNvPr id="25" name="Freeform 25"/>
            <p:cNvSpPr/>
            <p:nvPr/>
          </p:nvSpPr>
          <p:spPr>
            <a:xfrm>
              <a:off x="0" y="0"/>
              <a:ext cx="1280036" cy="293308"/>
            </a:xfrm>
            <a:custGeom>
              <a:avLst/>
              <a:gdLst/>
              <a:ahLst/>
              <a:cxnLst/>
              <a:rect l="l" t="t" r="r" b="b"/>
              <a:pathLst>
                <a:path w="1280036" h="293308">
                  <a:moveTo>
                    <a:pt x="113839" y="0"/>
                  </a:moveTo>
                  <a:lnTo>
                    <a:pt x="1166197" y="0"/>
                  </a:lnTo>
                  <a:cubicBezTo>
                    <a:pt x="1196389" y="0"/>
                    <a:pt x="1225344" y="11994"/>
                    <a:pt x="1246693" y="33343"/>
                  </a:cubicBezTo>
                  <a:cubicBezTo>
                    <a:pt x="1268042" y="54692"/>
                    <a:pt x="1280036" y="83647"/>
                    <a:pt x="1280036" y="113839"/>
                  </a:cubicBezTo>
                  <a:lnTo>
                    <a:pt x="1280036" y="179468"/>
                  </a:lnTo>
                  <a:cubicBezTo>
                    <a:pt x="1280036" y="209661"/>
                    <a:pt x="1268042" y="238616"/>
                    <a:pt x="1246693" y="259965"/>
                  </a:cubicBezTo>
                  <a:cubicBezTo>
                    <a:pt x="1225344" y="281314"/>
                    <a:pt x="1196389" y="293308"/>
                    <a:pt x="1166197" y="293308"/>
                  </a:cubicBezTo>
                  <a:lnTo>
                    <a:pt x="113839" y="293308"/>
                  </a:lnTo>
                  <a:cubicBezTo>
                    <a:pt x="83647" y="293308"/>
                    <a:pt x="54692" y="281314"/>
                    <a:pt x="33343" y="259965"/>
                  </a:cubicBezTo>
                  <a:cubicBezTo>
                    <a:pt x="11994" y="238616"/>
                    <a:pt x="0" y="209661"/>
                    <a:pt x="0" y="179468"/>
                  </a:cubicBezTo>
                  <a:lnTo>
                    <a:pt x="0" y="113839"/>
                  </a:lnTo>
                  <a:cubicBezTo>
                    <a:pt x="0" y="83647"/>
                    <a:pt x="11994" y="54692"/>
                    <a:pt x="33343" y="33343"/>
                  </a:cubicBezTo>
                  <a:cubicBezTo>
                    <a:pt x="54692" y="11994"/>
                    <a:pt x="83647" y="0"/>
                    <a:pt x="113839" y="0"/>
                  </a:cubicBezTo>
                  <a:close/>
                </a:path>
              </a:pathLst>
            </a:custGeom>
            <a:solidFill>
              <a:srgbClr val="4A425F"/>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2327" y="5238690"/>
            <a:ext cx="6800754" cy="1558326"/>
            <a:chOff x="0" y="0"/>
            <a:chExt cx="1280036" cy="293308"/>
          </a:xfrm>
        </p:grpSpPr>
        <p:sp>
          <p:nvSpPr>
            <p:cNvPr id="28" name="Freeform 28"/>
            <p:cNvSpPr/>
            <p:nvPr/>
          </p:nvSpPr>
          <p:spPr>
            <a:xfrm>
              <a:off x="0" y="0"/>
              <a:ext cx="1280036" cy="293308"/>
            </a:xfrm>
            <a:custGeom>
              <a:avLst/>
              <a:gdLst/>
              <a:ahLst/>
              <a:cxnLst/>
              <a:rect l="l" t="t" r="r" b="b"/>
              <a:pathLst>
                <a:path w="1280036" h="293308">
                  <a:moveTo>
                    <a:pt x="113839" y="0"/>
                  </a:moveTo>
                  <a:lnTo>
                    <a:pt x="1166197" y="0"/>
                  </a:lnTo>
                  <a:cubicBezTo>
                    <a:pt x="1196389" y="0"/>
                    <a:pt x="1225344" y="11994"/>
                    <a:pt x="1246693" y="33343"/>
                  </a:cubicBezTo>
                  <a:cubicBezTo>
                    <a:pt x="1268042" y="54692"/>
                    <a:pt x="1280036" y="83647"/>
                    <a:pt x="1280036" y="113839"/>
                  </a:cubicBezTo>
                  <a:lnTo>
                    <a:pt x="1280036" y="179468"/>
                  </a:lnTo>
                  <a:cubicBezTo>
                    <a:pt x="1280036" y="209661"/>
                    <a:pt x="1268042" y="238616"/>
                    <a:pt x="1246693" y="259965"/>
                  </a:cubicBezTo>
                  <a:cubicBezTo>
                    <a:pt x="1225344" y="281314"/>
                    <a:pt x="1196389" y="293308"/>
                    <a:pt x="1166197" y="293308"/>
                  </a:cubicBezTo>
                  <a:lnTo>
                    <a:pt x="113839" y="293308"/>
                  </a:lnTo>
                  <a:cubicBezTo>
                    <a:pt x="83647" y="293308"/>
                    <a:pt x="54692" y="281314"/>
                    <a:pt x="33343" y="259965"/>
                  </a:cubicBezTo>
                  <a:cubicBezTo>
                    <a:pt x="11994" y="238616"/>
                    <a:pt x="0" y="209661"/>
                    <a:pt x="0" y="179468"/>
                  </a:cubicBezTo>
                  <a:lnTo>
                    <a:pt x="0" y="113839"/>
                  </a:lnTo>
                  <a:cubicBezTo>
                    <a:pt x="0" y="83647"/>
                    <a:pt x="11994" y="54692"/>
                    <a:pt x="33343" y="33343"/>
                  </a:cubicBezTo>
                  <a:cubicBezTo>
                    <a:pt x="54692" y="11994"/>
                    <a:pt x="83647" y="0"/>
                    <a:pt x="113839" y="0"/>
                  </a:cubicBezTo>
                  <a:close/>
                </a:path>
              </a:pathLst>
            </a:custGeom>
            <a:solidFill>
              <a:srgbClr val="4A425F"/>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52327" y="7533287"/>
            <a:ext cx="6800754" cy="1558326"/>
            <a:chOff x="0" y="0"/>
            <a:chExt cx="1280036" cy="293308"/>
          </a:xfrm>
        </p:grpSpPr>
        <p:sp>
          <p:nvSpPr>
            <p:cNvPr id="31" name="Freeform 31"/>
            <p:cNvSpPr/>
            <p:nvPr/>
          </p:nvSpPr>
          <p:spPr>
            <a:xfrm>
              <a:off x="0" y="0"/>
              <a:ext cx="1280036" cy="293308"/>
            </a:xfrm>
            <a:custGeom>
              <a:avLst/>
              <a:gdLst/>
              <a:ahLst/>
              <a:cxnLst/>
              <a:rect l="l" t="t" r="r" b="b"/>
              <a:pathLst>
                <a:path w="1280036" h="293308">
                  <a:moveTo>
                    <a:pt x="113839" y="0"/>
                  </a:moveTo>
                  <a:lnTo>
                    <a:pt x="1166197" y="0"/>
                  </a:lnTo>
                  <a:cubicBezTo>
                    <a:pt x="1196389" y="0"/>
                    <a:pt x="1225344" y="11994"/>
                    <a:pt x="1246693" y="33343"/>
                  </a:cubicBezTo>
                  <a:cubicBezTo>
                    <a:pt x="1268042" y="54692"/>
                    <a:pt x="1280036" y="83647"/>
                    <a:pt x="1280036" y="113839"/>
                  </a:cubicBezTo>
                  <a:lnTo>
                    <a:pt x="1280036" y="179468"/>
                  </a:lnTo>
                  <a:cubicBezTo>
                    <a:pt x="1280036" y="209661"/>
                    <a:pt x="1268042" y="238616"/>
                    <a:pt x="1246693" y="259965"/>
                  </a:cubicBezTo>
                  <a:cubicBezTo>
                    <a:pt x="1225344" y="281314"/>
                    <a:pt x="1196389" y="293308"/>
                    <a:pt x="1166197" y="293308"/>
                  </a:cubicBezTo>
                  <a:lnTo>
                    <a:pt x="113839" y="293308"/>
                  </a:lnTo>
                  <a:cubicBezTo>
                    <a:pt x="83647" y="293308"/>
                    <a:pt x="54692" y="281314"/>
                    <a:pt x="33343" y="259965"/>
                  </a:cubicBezTo>
                  <a:cubicBezTo>
                    <a:pt x="11994" y="238616"/>
                    <a:pt x="0" y="209661"/>
                    <a:pt x="0" y="179468"/>
                  </a:cubicBezTo>
                  <a:lnTo>
                    <a:pt x="0" y="113839"/>
                  </a:lnTo>
                  <a:cubicBezTo>
                    <a:pt x="0" y="83647"/>
                    <a:pt x="11994" y="54692"/>
                    <a:pt x="33343" y="33343"/>
                  </a:cubicBezTo>
                  <a:cubicBezTo>
                    <a:pt x="54692" y="11994"/>
                    <a:pt x="83647" y="0"/>
                    <a:pt x="113839" y="0"/>
                  </a:cubicBezTo>
                  <a:close/>
                </a:path>
              </a:pathLst>
            </a:custGeom>
            <a:solidFill>
              <a:srgbClr val="4A425F"/>
            </a:solidFill>
          </p:spPr>
        </p:sp>
        <p:sp>
          <p:nvSpPr>
            <p:cNvPr id="32" name="TextBox 32"/>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flipH="1">
            <a:off x="1449469" y="2732840"/>
            <a:ext cx="7339646" cy="1899133"/>
          </a:xfrm>
          <a:custGeom>
            <a:avLst/>
            <a:gdLst/>
            <a:ahLst/>
            <a:cxnLst/>
            <a:rect l="l" t="t" r="r" b="b"/>
            <a:pathLst>
              <a:path w="7339646" h="1899133">
                <a:moveTo>
                  <a:pt x="7339646" y="0"/>
                </a:moveTo>
                <a:lnTo>
                  <a:pt x="0" y="0"/>
                </a:lnTo>
                <a:lnTo>
                  <a:pt x="0" y="1899134"/>
                </a:lnTo>
                <a:lnTo>
                  <a:pt x="7339646" y="1899134"/>
                </a:lnTo>
                <a:lnTo>
                  <a:pt x="733964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flipH="1">
            <a:off x="1449469" y="5064569"/>
            <a:ext cx="7339646" cy="1899133"/>
          </a:xfrm>
          <a:custGeom>
            <a:avLst/>
            <a:gdLst/>
            <a:ahLst/>
            <a:cxnLst/>
            <a:rect l="l" t="t" r="r" b="b"/>
            <a:pathLst>
              <a:path w="7339646" h="1899133">
                <a:moveTo>
                  <a:pt x="7339646" y="0"/>
                </a:moveTo>
                <a:lnTo>
                  <a:pt x="0" y="0"/>
                </a:lnTo>
                <a:lnTo>
                  <a:pt x="0" y="1899133"/>
                </a:lnTo>
                <a:lnTo>
                  <a:pt x="7339646" y="1899133"/>
                </a:lnTo>
                <a:lnTo>
                  <a:pt x="733964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1449469" y="7359167"/>
            <a:ext cx="7339646" cy="1899133"/>
          </a:xfrm>
          <a:custGeom>
            <a:avLst/>
            <a:gdLst/>
            <a:ahLst/>
            <a:cxnLst/>
            <a:rect l="l" t="t" r="r" b="b"/>
            <a:pathLst>
              <a:path w="7339646" h="1899133">
                <a:moveTo>
                  <a:pt x="7339646" y="0"/>
                </a:moveTo>
                <a:lnTo>
                  <a:pt x="0" y="0"/>
                </a:lnTo>
                <a:lnTo>
                  <a:pt x="0" y="1899133"/>
                </a:lnTo>
                <a:lnTo>
                  <a:pt x="7339646" y="1899133"/>
                </a:lnTo>
                <a:lnTo>
                  <a:pt x="733964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7047402" y="3296661"/>
            <a:ext cx="746419" cy="771493"/>
          </a:xfrm>
          <a:custGeom>
            <a:avLst/>
            <a:gdLst/>
            <a:ahLst/>
            <a:cxnLst/>
            <a:rect l="l" t="t" r="r" b="b"/>
            <a:pathLst>
              <a:path w="746419" h="771493">
                <a:moveTo>
                  <a:pt x="0" y="0"/>
                </a:moveTo>
                <a:lnTo>
                  <a:pt x="746419" y="0"/>
                </a:lnTo>
                <a:lnTo>
                  <a:pt x="746419" y="771492"/>
                </a:lnTo>
                <a:lnTo>
                  <a:pt x="0" y="77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7047402" y="5628389"/>
            <a:ext cx="746419" cy="771493"/>
          </a:xfrm>
          <a:custGeom>
            <a:avLst/>
            <a:gdLst/>
            <a:ahLst/>
            <a:cxnLst/>
            <a:rect l="l" t="t" r="r" b="b"/>
            <a:pathLst>
              <a:path w="746419" h="771493">
                <a:moveTo>
                  <a:pt x="0" y="0"/>
                </a:moveTo>
                <a:lnTo>
                  <a:pt x="746419" y="0"/>
                </a:lnTo>
                <a:lnTo>
                  <a:pt x="746419" y="771493"/>
                </a:lnTo>
                <a:lnTo>
                  <a:pt x="0" y="7714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Freeform 38"/>
          <p:cNvSpPr/>
          <p:nvPr/>
        </p:nvSpPr>
        <p:spPr>
          <a:xfrm>
            <a:off x="7055657" y="7933138"/>
            <a:ext cx="746419" cy="771493"/>
          </a:xfrm>
          <a:custGeom>
            <a:avLst/>
            <a:gdLst/>
            <a:ahLst/>
            <a:cxnLst/>
            <a:rect l="l" t="t" r="r" b="b"/>
            <a:pathLst>
              <a:path w="746419" h="771493">
                <a:moveTo>
                  <a:pt x="0" y="0"/>
                </a:moveTo>
                <a:lnTo>
                  <a:pt x="746419" y="0"/>
                </a:lnTo>
                <a:lnTo>
                  <a:pt x="746419" y="771493"/>
                </a:lnTo>
                <a:lnTo>
                  <a:pt x="0" y="7714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TextBox 39"/>
          <p:cNvSpPr txBox="1"/>
          <p:nvPr/>
        </p:nvSpPr>
        <p:spPr>
          <a:xfrm>
            <a:off x="1449469" y="3058536"/>
            <a:ext cx="5212158"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Star Schema</a:t>
            </a:r>
          </a:p>
        </p:txBody>
      </p:sp>
      <p:sp>
        <p:nvSpPr>
          <p:cNvPr id="40" name="TextBox 40"/>
          <p:cNvSpPr txBox="1"/>
          <p:nvPr/>
        </p:nvSpPr>
        <p:spPr>
          <a:xfrm>
            <a:off x="1449469" y="5390264"/>
            <a:ext cx="5212158"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Snowflake Schema</a:t>
            </a:r>
          </a:p>
        </p:txBody>
      </p:sp>
      <p:sp>
        <p:nvSpPr>
          <p:cNvPr id="41" name="TextBox 41"/>
          <p:cNvSpPr txBox="1"/>
          <p:nvPr/>
        </p:nvSpPr>
        <p:spPr>
          <a:xfrm>
            <a:off x="1449469" y="7727843"/>
            <a:ext cx="5212158"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Big Data</a:t>
            </a:r>
          </a:p>
        </p:txBody>
      </p:sp>
      <p:sp>
        <p:nvSpPr>
          <p:cNvPr id="42" name="TextBox 42"/>
          <p:cNvSpPr txBox="1"/>
          <p:nvPr/>
        </p:nvSpPr>
        <p:spPr>
          <a:xfrm>
            <a:off x="456674" y="3594122"/>
            <a:ext cx="6204953" cy="4762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A "star schema" is a type of data modeling technique used in data warehousing and business intelligence (BI) systems.</a:t>
            </a:r>
          </a:p>
        </p:txBody>
      </p:sp>
      <p:sp>
        <p:nvSpPr>
          <p:cNvPr id="43" name="TextBox 43"/>
          <p:cNvSpPr txBox="1"/>
          <p:nvPr/>
        </p:nvSpPr>
        <p:spPr>
          <a:xfrm>
            <a:off x="456674" y="5906917"/>
            <a:ext cx="6204953" cy="7048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It is another type of data modeling technique similar to the star schema. However, the snowflake schema differs in how it structures dimension tables.</a:t>
            </a:r>
          </a:p>
        </p:txBody>
      </p:sp>
      <p:sp>
        <p:nvSpPr>
          <p:cNvPr id="44" name="TextBox 44"/>
          <p:cNvSpPr txBox="1"/>
          <p:nvPr/>
        </p:nvSpPr>
        <p:spPr>
          <a:xfrm>
            <a:off x="456674" y="8242193"/>
            <a:ext cx="6204953" cy="704850"/>
          </a:xfrm>
          <a:prstGeom prst="rect">
            <a:avLst/>
          </a:prstGeom>
        </p:spPr>
        <p:txBody>
          <a:bodyPr lIns="0" tIns="0" rIns="0" bIns="0" rtlCol="0" anchor="t">
            <a:spAutoFit/>
          </a:bodyPr>
          <a:lstStyle/>
          <a:p>
            <a:pPr algn="just">
              <a:lnSpc>
                <a:spcPts val="1800"/>
              </a:lnSpc>
            </a:pPr>
            <a:r>
              <a:rPr lang="en-US" sz="1500">
                <a:solidFill>
                  <a:srgbClr val="FFFFFF"/>
                </a:solidFill>
                <a:latin typeface="Poppins"/>
              </a:rPr>
              <a:t>"Big data" refers to extremely large and complex datasets that cannot be easily managed, processed, or analyzed using traditional data processing tools or methods.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85750" y="-1755294"/>
            <a:ext cx="9106408" cy="13797589"/>
          </a:xfrm>
          <a:custGeom>
            <a:avLst/>
            <a:gdLst/>
            <a:ahLst/>
            <a:cxnLst/>
            <a:rect l="l" t="t" r="r" b="b"/>
            <a:pathLst>
              <a:path w="9106408" h="13797589">
                <a:moveTo>
                  <a:pt x="0" y="0"/>
                </a:moveTo>
                <a:lnTo>
                  <a:pt x="9106408" y="0"/>
                </a:lnTo>
                <a:lnTo>
                  <a:pt x="9106408" y="13797588"/>
                </a:lnTo>
                <a:lnTo>
                  <a:pt x="0" y="13797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895709" y="552196"/>
            <a:ext cx="2926109"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3 </a:t>
            </a:r>
          </a:p>
          <a:p>
            <a:pPr algn="ctr">
              <a:lnSpc>
                <a:spcPts val="2874"/>
              </a:lnSpc>
            </a:pPr>
            <a:r>
              <a:rPr lang="en-US" sz="2499">
                <a:solidFill>
                  <a:srgbClr val="000000"/>
                </a:solidFill>
                <a:latin typeface="Poppins"/>
              </a:rPr>
              <a:t>30 Aug 2023</a:t>
            </a:r>
          </a:p>
        </p:txBody>
      </p:sp>
      <p:sp>
        <p:nvSpPr>
          <p:cNvPr id="4" name="TextBox 4"/>
          <p:cNvSpPr txBox="1"/>
          <p:nvPr/>
        </p:nvSpPr>
        <p:spPr>
          <a:xfrm>
            <a:off x="6284184" y="3201242"/>
            <a:ext cx="2716374" cy="767518"/>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000"/>
                </a:solidFill>
                <a:latin typeface="Poppins Bold"/>
              </a:rPr>
              <a:t>HADOOP</a:t>
            </a:r>
          </a:p>
        </p:txBody>
      </p:sp>
      <p:sp>
        <p:nvSpPr>
          <p:cNvPr id="5" name="TextBox 5"/>
          <p:cNvSpPr txBox="1"/>
          <p:nvPr/>
        </p:nvSpPr>
        <p:spPr>
          <a:xfrm>
            <a:off x="5194535" y="4091304"/>
            <a:ext cx="4688837" cy="28352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oppins"/>
              </a:rPr>
              <a:t>Hadoop is an open-source framework for distributed storage and processing of large datasets. It was designed to handle big data, which typically includes massive volumes of data that cannot be easily managed or processed using traditional database systems.</a:t>
            </a:r>
          </a:p>
        </p:txBody>
      </p:sp>
      <p:sp>
        <p:nvSpPr>
          <p:cNvPr id="6" name="TextBox 6"/>
          <p:cNvSpPr txBox="1"/>
          <p:nvPr/>
        </p:nvSpPr>
        <p:spPr>
          <a:xfrm>
            <a:off x="6160934" y="751624"/>
            <a:ext cx="2839624" cy="13176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Hadoop Distributed File  System (HDFS)</a:t>
            </a:r>
          </a:p>
        </p:txBody>
      </p:sp>
      <p:sp>
        <p:nvSpPr>
          <p:cNvPr id="7" name="TextBox 7"/>
          <p:cNvSpPr txBox="1"/>
          <p:nvPr/>
        </p:nvSpPr>
        <p:spPr>
          <a:xfrm>
            <a:off x="11294986" y="1189774"/>
            <a:ext cx="2839624"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MapReduce</a:t>
            </a:r>
          </a:p>
        </p:txBody>
      </p:sp>
      <p:sp>
        <p:nvSpPr>
          <p:cNvPr id="8" name="TextBox 8"/>
          <p:cNvSpPr txBox="1"/>
          <p:nvPr/>
        </p:nvSpPr>
        <p:spPr>
          <a:xfrm>
            <a:off x="11029741" y="3212642"/>
            <a:ext cx="3370115" cy="13176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Yet Another Resource Negotiation (YARN)</a:t>
            </a:r>
          </a:p>
        </p:txBody>
      </p:sp>
      <p:sp>
        <p:nvSpPr>
          <p:cNvPr id="9" name="TextBox 9"/>
          <p:cNvSpPr txBox="1"/>
          <p:nvPr/>
        </p:nvSpPr>
        <p:spPr>
          <a:xfrm>
            <a:off x="11067633" y="5873254"/>
            <a:ext cx="3370115"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Apache Spark</a:t>
            </a:r>
          </a:p>
        </p:txBody>
      </p:sp>
      <p:sp>
        <p:nvSpPr>
          <p:cNvPr id="10" name="TextBox 10"/>
          <p:cNvSpPr txBox="1"/>
          <p:nvPr/>
        </p:nvSpPr>
        <p:spPr>
          <a:xfrm>
            <a:off x="11029741" y="8645289"/>
            <a:ext cx="3370115"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Hive</a:t>
            </a:r>
          </a:p>
        </p:txBody>
      </p:sp>
      <p:sp>
        <p:nvSpPr>
          <p:cNvPr id="11" name="TextBox 11"/>
          <p:cNvSpPr txBox="1"/>
          <p:nvPr/>
        </p:nvSpPr>
        <p:spPr>
          <a:xfrm>
            <a:off x="1768855" y="751624"/>
            <a:ext cx="1112724" cy="13176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Flume &amp; Kafka</a:t>
            </a:r>
          </a:p>
        </p:txBody>
      </p:sp>
      <p:sp>
        <p:nvSpPr>
          <p:cNvPr id="12" name="TextBox 12"/>
          <p:cNvSpPr txBox="1"/>
          <p:nvPr/>
        </p:nvSpPr>
        <p:spPr>
          <a:xfrm>
            <a:off x="640159" y="3650792"/>
            <a:ext cx="3453409"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Oozie</a:t>
            </a:r>
          </a:p>
        </p:txBody>
      </p:sp>
      <p:sp>
        <p:nvSpPr>
          <p:cNvPr id="13" name="TextBox 13"/>
          <p:cNvSpPr txBox="1"/>
          <p:nvPr/>
        </p:nvSpPr>
        <p:spPr>
          <a:xfrm>
            <a:off x="681806" y="6146564"/>
            <a:ext cx="3370115"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Scoop</a:t>
            </a:r>
          </a:p>
        </p:txBody>
      </p:sp>
      <p:sp>
        <p:nvSpPr>
          <p:cNvPr id="14" name="TextBox 14"/>
          <p:cNvSpPr txBox="1"/>
          <p:nvPr/>
        </p:nvSpPr>
        <p:spPr>
          <a:xfrm>
            <a:off x="640159" y="8645289"/>
            <a:ext cx="3453409"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Pig</a:t>
            </a:r>
          </a:p>
        </p:txBody>
      </p:sp>
      <p:sp>
        <p:nvSpPr>
          <p:cNvPr id="15" name="TextBox 15"/>
          <p:cNvSpPr txBox="1"/>
          <p:nvPr/>
        </p:nvSpPr>
        <p:spPr>
          <a:xfrm>
            <a:off x="5853896" y="8645289"/>
            <a:ext cx="3480736" cy="4413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HBase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32764" y="3291824"/>
            <a:ext cx="8632867" cy="4337751"/>
            <a:chOff x="0" y="0"/>
            <a:chExt cx="11510489" cy="5783668"/>
          </a:xfrm>
        </p:grpSpPr>
        <p:grpSp>
          <p:nvGrpSpPr>
            <p:cNvPr id="3" name="Group 3"/>
            <p:cNvGrpSpPr/>
            <p:nvPr/>
          </p:nvGrpSpPr>
          <p:grpSpPr>
            <a:xfrm>
              <a:off x="0" y="0"/>
              <a:ext cx="11510489" cy="5783668"/>
              <a:chOff x="0" y="0"/>
              <a:chExt cx="1886170" cy="947743"/>
            </a:xfrm>
          </p:grpSpPr>
          <p:sp>
            <p:nvSpPr>
              <p:cNvPr id="4" name="Freeform 4"/>
              <p:cNvSpPr/>
              <p:nvPr/>
            </p:nvSpPr>
            <p:spPr>
              <a:xfrm>
                <a:off x="0" y="0"/>
                <a:ext cx="1886170" cy="947743"/>
              </a:xfrm>
              <a:custGeom>
                <a:avLst/>
                <a:gdLst/>
                <a:ahLst/>
                <a:cxnLst/>
                <a:rect l="l" t="t" r="r" b="b"/>
                <a:pathLst>
                  <a:path w="1886170" h="947743">
                    <a:moveTo>
                      <a:pt x="0" y="0"/>
                    </a:moveTo>
                    <a:lnTo>
                      <a:pt x="1886170" y="0"/>
                    </a:lnTo>
                    <a:lnTo>
                      <a:pt x="1886170" y="947743"/>
                    </a:lnTo>
                    <a:lnTo>
                      <a:pt x="0" y="947743"/>
                    </a:lnTo>
                    <a:lnTo>
                      <a:pt x="0" y="0"/>
                    </a:lnTo>
                  </a:path>
                </a:pathLst>
              </a:custGeom>
              <a:solidFill>
                <a:srgbClr val="4A425F"/>
              </a:solidFill>
            </p:spPr>
          </p:sp>
          <p:sp>
            <p:nvSpPr>
              <p:cNvPr id="5" name="TextBox 5"/>
              <p:cNvSpPr txBox="1"/>
              <p:nvPr/>
            </p:nvSpPr>
            <p:spPr>
              <a:xfrm>
                <a:off x="0" y="-57150"/>
                <a:ext cx="812800" cy="869950"/>
              </a:xfrm>
              <a:prstGeom prst="rect">
                <a:avLst/>
              </a:prstGeom>
            </p:spPr>
            <p:txBody>
              <a:bodyPr lIns="52281" tIns="52281" rIns="52281" bIns="52281" rtlCol="0" anchor="ctr"/>
              <a:lstStyle/>
              <a:p>
                <a:pPr algn="ctr">
                  <a:lnSpc>
                    <a:spcPts val="2659"/>
                  </a:lnSpc>
                </a:pPr>
                <a:endParaRPr/>
              </a:p>
            </p:txBody>
          </p:sp>
        </p:grpSp>
        <p:sp>
          <p:nvSpPr>
            <p:cNvPr id="6" name="Freeform 6"/>
            <p:cNvSpPr/>
            <p:nvPr/>
          </p:nvSpPr>
          <p:spPr>
            <a:xfrm>
              <a:off x="68243" y="64554"/>
              <a:ext cx="11380244" cy="5654559"/>
            </a:xfrm>
            <a:custGeom>
              <a:avLst/>
              <a:gdLst/>
              <a:ahLst/>
              <a:cxnLst/>
              <a:rect l="l" t="t" r="r" b="b"/>
              <a:pathLst>
                <a:path w="11380244" h="5654559">
                  <a:moveTo>
                    <a:pt x="0" y="0"/>
                  </a:moveTo>
                  <a:lnTo>
                    <a:pt x="11380244" y="0"/>
                  </a:lnTo>
                  <a:lnTo>
                    <a:pt x="11380244" y="5654559"/>
                  </a:lnTo>
                  <a:lnTo>
                    <a:pt x="0" y="5654559"/>
                  </a:lnTo>
                  <a:lnTo>
                    <a:pt x="0" y="0"/>
                  </a:lnTo>
                  <a:close/>
                </a:path>
              </a:pathLst>
            </a:custGeom>
            <a:blipFill>
              <a:blip r:embed="rId2"/>
              <a:stretch>
                <a:fillRect/>
              </a:stretch>
            </a:blipFill>
          </p:spPr>
        </p:sp>
      </p:grpSp>
      <p:grpSp>
        <p:nvGrpSpPr>
          <p:cNvPr id="7" name="Group 7"/>
          <p:cNvGrpSpPr/>
          <p:nvPr/>
        </p:nvGrpSpPr>
        <p:grpSpPr>
          <a:xfrm>
            <a:off x="701926" y="3291824"/>
            <a:ext cx="8115300" cy="4337751"/>
            <a:chOff x="0" y="0"/>
            <a:chExt cx="10820400" cy="5783668"/>
          </a:xfrm>
        </p:grpSpPr>
        <p:grpSp>
          <p:nvGrpSpPr>
            <p:cNvPr id="8" name="Group 8"/>
            <p:cNvGrpSpPr/>
            <p:nvPr/>
          </p:nvGrpSpPr>
          <p:grpSpPr>
            <a:xfrm>
              <a:off x="0" y="0"/>
              <a:ext cx="10820400" cy="5783668"/>
              <a:chOff x="0" y="0"/>
              <a:chExt cx="1773088" cy="947743"/>
            </a:xfrm>
          </p:grpSpPr>
          <p:sp>
            <p:nvSpPr>
              <p:cNvPr id="9" name="Freeform 9"/>
              <p:cNvSpPr/>
              <p:nvPr/>
            </p:nvSpPr>
            <p:spPr>
              <a:xfrm>
                <a:off x="0" y="0"/>
                <a:ext cx="1773088" cy="947743"/>
              </a:xfrm>
              <a:custGeom>
                <a:avLst/>
                <a:gdLst/>
                <a:ahLst/>
                <a:cxnLst/>
                <a:rect l="l" t="t" r="r" b="b"/>
                <a:pathLst>
                  <a:path w="1773088" h="947743">
                    <a:moveTo>
                      <a:pt x="0" y="0"/>
                    </a:moveTo>
                    <a:lnTo>
                      <a:pt x="1773088" y="0"/>
                    </a:lnTo>
                    <a:lnTo>
                      <a:pt x="1773088" y="947743"/>
                    </a:lnTo>
                    <a:lnTo>
                      <a:pt x="0" y="947743"/>
                    </a:lnTo>
                    <a:lnTo>
                      <a:pt x="0" y="0"/>
                    </a:lnTo>
                  </a:path>
                </a:pathLst>
              </a:custGeom>
              <a:solidFill>
                <a:srgbClr val="4A425F"/>
              </a:solidFill>
            </p:spPr>
          </p:sp>
          <p:sp>
            <p:nvSpPr>
              <p:cNvPr id="10" name="TextBox 10"/>
              <p:cNvSpPr txBox="1"/>
              <p:nvPr/>
            </p:nvSpPr>
            <p:spPr>
              <a:xfrm>
                <a:off x="0" y="-57150"/>
                <a:ext cx="812800" cy="869950"/>
              </a:xfrm>
              <a:prstGeom prst="rect">
                <a:avLst/>
              </a:prstGeom>
            </p:spPr>
            <p:txBody>
              <a:bodyPr lIns="52281" tIns="52281" rIns="52281" bIns="52281" rtlCol="0" anchor="ctr"/>
              <a:lstStyle/>
              <a:p>
                <a:pPr algn="ctr">
                  <a:lnSpc>
                    <a:spcPts val="2659"/>
                  </a:lnSpc>
                </a:pPr>
                <a:endParaRPr/>
              </a:p>
            </p:txBody>
          </p:sp>
        </p:grpSp>
        <p:sp>
          <p:nvSpPr>
            <p:cNvPr id="11" name="Freeform 11"/>
            <p:cNvSpPr/>
            <p:nvPr/>
          </p:nvSpPr>
          <p:spPr>
            <a:xfrm>
              <a:off x="75893" y="60494"/>
              <a:ext cx="10680215" cy="5654559"/>
            </a:xfrm>
            <a:custGeom>
              <a:avLst/>
              <a:gdLst/>
              <a:ahLst/>
              <a:cxnLst/>
              <a:rect l="l" t="t" r="r" b="b"/>
              <a:pathLst>
                <a:path w="10680215" h="5654559">
                  <a:moveTo>
                    <a:pt x="0" y="0"/>
                  </a:moveTo>
                  <a:lnTo>
                    <a:pt x="10680215" y="0"/>
                  </a:lnTo>
                  <a:lnTo>
                    <a:pt x="10680215" y="5654559"/>
                  </a:lnTo>
                  <a:lnTo>
                    <a:pt x="0" y="5654559"/>
                  </a:lnTo>
                  <a:lnTo>
                    <a:pt x="0" y="0"/>
                  </a:lnTo>
                  <a:close/>
                </a:path>
              </a:pathLst>
            </a:custGeom>
            <a:blipFill>
              <a:blip r:embed="rId3"/>
              <a:stretch>
                <a:fillRect/>
              </a:stretch>
            </a:blipFill>
          </p:spPr>
        </p:sp>
      </p:grpSp>
      <p:sp>
        <p:nvSpPr>
          <p:cNvPr id="12" name="TextBox 12"/>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4</a:t>
            </a:r>
          </a:p>
          <a:p>
            <a:pPr algn="ctr">
              <a:lnSpc>
                <a:spcPts val="2874"/>
              </a:lnSpc>
            </a:pPr>
            <a:r>
              <a:rPr lang="en-US" sz="2499">
                <a:solidFill>
                  <a:srgbClr val="000000"/>
                </a:solidFill>
                <a:latin typeface="Poppins"/>
              </a:rPr>
              <a:t>31 Aug 2023</a:t>
            </a:r>
          </a:p>
        </p:txBody>
      </p:sp>
      <p:sp>
        <p:nvSpPr>
          <p:cNvPr id="13" name="TextBox 13"/>
          <p:cNvSpPr txBox="1"/>
          <p:nvPr/>
        </p:nvSpPr>
        <p:spPr>
          <a:xfrm>
            <a:off x="6859687" y="1750231"/>
            <a:ext cx="4568627" cy="6350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Poppins Bold"/>
              </a:rPr>
              <a:t>Azure SQL Database</a:t>
            </a:r>
          </a:p>
        </p:txBody>
      </p:sp>
      <p:sp>
        <p:nvSpPr>
          <p:cNvPr id="14" name="TextBox 14"/>
          <p:cNvSpPr txBox="1"/>
          <p:nvPr/>
        </p:nvSpPr>
        <p:spPr>
          <a:xfrm>
            <a:off x="5666879" y="8038361"/>
            <a:ext cx="6954242" cy="6350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Poppins Bold"/>
              </a:rPr>
              <a:t>Deploying Azure Sql Database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38061" y="1864258"/>
            <a:ext cx="12811877" cy="4100362"/>
          </a:xfrm>
          <a:custGeom>
            <a:avLst/>
            <a:gdLst/>
            <a:ahLst/>
            <a:cxnLst/>
            <a:rect l="l" t="t" r="r" b="b"/>
            <a:pathLst>
              <a:path w="12811877" h="4100362">
                <a:moveTo>
                  <a:pt x="0" y="0"/>
                </a:moveTo>
                <a:lnTo>
                  <a:pt x="12811878" y="0"/>
                </a:lnTo>
                <a:lnTo>
                  <a:pt x="12811878" y="4100362"/>
                </a:lnTo>
                <a:lnTo>
                  <a:pt x="0" y="4100362"/>
                </a:lnTo>
                <a:lnTo>
                  <a:pt x="0" y="0"/>
                </a:lnTo>
                <a:close/>
              </a:path>
            </a:pathLst>
          </a:custGeom>
          <a:blipFill>
            <a:blip r:embed="rId2"/>
            <a:stretch>
              <a:fillRect b="-60134"/>
            </a:stretch>
          </a:blipFill>
        </p:spPr>
      </p:sp>
      <p:sp>
        <p:nvSpPr>
          <p:cNvPr id="3" name="Freeform 3"/>
          <p:cNvSpPr/>
          <p:nvPr/>
        </p:nvSpPr>
        <p:spPr>
          <a:xfrm>
            <a:off x="2738061" y="6787641"/>
            <a:ext cx="12811877" cy="1842964"/>
          </a:xfrm>
          <a:custGeom>
            <a:avLst/>
            <a:gdLst/>
            <a:ahLst/>
            <a:cxnLst/>
            <a:rect l="l" t="t" r="r" b="b"/>
            <a:pathLst>
              <a:path w="12811877" h="1842964">
                <a:moveTo>
                  <a:pt x="0" y="0"/>
                </a:moveTo>
                <a:lnTo>
                  <a:pt x="12811878" y="0"/>
                </a:lnTo>
                <a:lnTo>
                  <a:pt x="12811878" y="1842964"/>
                </a:lnTo>
                <a:lnTo>
                  <a:pt x="0" y="1842964"/>
                </a:lnTo>
                <a:lnTo>
                  <a:pt x="0" y="0"/>
                </a:lnTo>
                <a:close/>
              </a:path>
            </a:pathLst>
          </a:custGeom>
          <a:blipFill>
            <a:blip r:embed="rId3"/>
            <a:stretch>
              <a:fillRect t="-149076" b="-20596"/>
            </a:stretch>
          </a:blipFill>
        </p:spPr>
      </p:sp>
      <p:sp>
        <p:nvSpPr>
          <p:cNvPr id="4" name="TextBox 4"/>
          <p:cNvSpPr txBox="1"/>
          <p:nvPr/>
        </p:nvSpPr>
        <p:spPr>
          <a:xfrm>
            <a:off x="7855148" y="9191625"/>
            <a:ext cx="2577703" cy="441325"/>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oppins Bold"/>
              </a:rPr>
              <a:t>Sql</a:t>
            </a:r>
            <a:r>
              <a:rPr lang="en-US" sz="2499" dirty="0">
                <a:solidFill>
                  <a:srgbClr val="000000"/>
                </a:solidFill>
                <a:latin typeface="Poppins Bold"/>
              </a:rPr>
              <a:t> Commands</a:t>
            </a:r>
          </a:p>
        </p:txBody>
      </p:sp>
      <p:sp>
        <p:nvSpPr>
          <p:cNvPr id="5" name="TextBox 5"/>
          <p:cNvSpPr txBox="1"/>
          <p:nvPr/>
        </p:nvSpPr>
        <p:spPr>
          <a:xfrm>
            <a:off x="5894870" y="357981"/>
            <a:ext cx="6498260" cy="1303337"/>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Day 4</a:t>
            </a:r>
          </a:p>
          <a:p>
            <a:pPr algn="ctr">
              <a:lnSpc>
                <a:spcPts val="2874"/>
              </a:lnSpc>
            </a:pPr>
            <a:r>
              <a:rPr lang="en-US" sz="2499">
                <a:solidFill>
                  <a:srgbClr val="000000"/>
                </a:solidFill>
                <a:latin typeface="Poppins"/>
              </a:rPr>
              <a:t>31 Aug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28</TotalTime>
  <Words>615</Words>
  <Application>Microsoft Office PowerPoint</Application>
  <PresentationFormat>Custom</PresentationFormat>
  <Paragraphs>91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vt:lpstr>
      <vt:lpstr>Poppins Bold</vt:lpstr>
      <vt:lpstr>Arial</vt:lpstr>
      <vt:lpstr>Poppins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Journey PPT</dc:title>
  <dc:creator>Aggarwal, Tanishqa SBOBNG-PTIY/FAA</dc:creator>
  <cp:lastModifiedBy>Aggarwal, Tanishqa SBOBNG-PTIY/FAA</cp:lastModifiedBy>
  <cp:revision>2</cp:revision>
  <dcterms:created xsi:type="dcterms:W3CDTF">2006-08-16T00:00:00Z</dcterms:created>
  <dcterms:modified xsi:type="dcterms:W3CDTF">2023-09-01T10:32:21Z</dcterms:modified>
  <dc:identifier>DAFs_HKahe0</dc:identifier>
</cp:coreProperties>
</file>